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6" r:id="rId2"/>
    <p:sldId id="257" r:id="rId3"/>
    <p:sldId id="270" r:id="rId4"/>
    <p:sldId id="271" r:id="rId5"/>
    <p:sldId id="276" r:id="rId6"/>
    <p:sldId id="289" r:id="rId7"/>
    <p:sldId id="258" r:id="rId8"/>
    <p:sldId id="260" r:id="rId9"/>
    <p:sldId id="272" r:id="rId10"/>
    <p:sldId id="287" r:id="rId11"/>
    <p:sldId id="288" r:id="rId12"/>
    <p:sldId id="278" r:id="rId13"/>
    <p:sldId id="279" r:id="rId14"/>
    <p:sldId id="280" r:id="rId15"/>
    <p:sldId id="281" r:id="rId16"/>
    <p:sldId id="282" r:id="rId17"/>
    <p:sldId id="283" r:id="rId18"/>
    <p:sldId id="284" r:id="rId19"/>
    <p:sldId id="285" r:id="rId20"/>
    <p:sldId id="286" r:id="rId21"/>
    <p:sldId id="290" r:id="rId22"/>
  </p:sldIdLst>
  <p:sldSz cx="12192000" cy="6858000"/>
  <p:notesSz cx="6742113"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ko" initials="t"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43" autoAdjust="0"/>
    <p:restoredTop sz="95119" autoAdjust="0"/>
  </p:normalViewPr>
  <p:slideViewPr>
    <p:cSldViewPr snapToGrid="0">
      <p:cViewPr varScale="1">
        <p:scale>
          <a:sx n="112" d="100"/>
          <a:sy n="112" d="100"/>
        </p:scale>
        <p:origin x="126"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5CDDD000-4BCE-46C6-88B6-30C7B771033F}" type="datetimeFigureOut">
              <a:rPr kumimoji="1" lang="ja-JP" altLang="en-US" smtClean="0"/>
              <a:t>2020/2/12</a:t>
            </a:fld>
            <a:endParaRPr kumimoji="1" lang="ja-JP" altLang="en-US"/>
          </a:p>
        </p:txBody>
      </p:sp>
      <p:sp>
        <p:nvSpPr>
          <p:cNvPr id="4" name="フッター プレースホルダー 3"/>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BBC4582D-EFF5-4F35-8381-BF62B7383DF2}" type="slidenum">
              <a:rPr kumimoji="1" lang="ja-JP" altLang="en-US" smtClean="0"/>
              <a:t>‹#›</a:t>
            </a:fld>
            <a:endParaRPr kumimoji="1" lang="ja-JP" altLang="en-US"/>
          </a:p>
        </p:txBody>
      </p:sp>
    </p:spTree>
    <p:extLst>
      <p:ext uri="{BB962C8B-B14F-4D97-AF65-F5344CB8AC3E}">
        <p14:creationId xmlns:p14="http://schemas.microsoft.com/office/powerpoint/2010/main" val="3939627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83252A14-CC71-483D-B9F0-77DAC56F251D}" type="datetimeFigureOut">
              <a:rPr kumimoji="1" lang="ja-JP" altLang="en-US" smtClean="0"/>
              <a:t>2020/2/12</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39C6E753-B168-46BC-B783-956DE1080F3C}" type="slidenum">
              <a:rPr kumimoji="1" lang="ja-JP" altLang="en-US" smtClean="0"/>
              <a:t>‹#›</a:t>
            </a:fld>
            <a:endParaRPr kumimoji="1" lang="ja-JP" altLang="en-US"/>
          </a:p>
        </p:txBody>
      </p:sp>
    </p:spTree>
    <p:extLst>
      <p:ext uri="{BB962C8B-B14F-4D97-AF65-F5344CB8AC3E}">
        <p14:creationId xmlns:p14="http://schemas.microsoft.com/office/powerpoint/2010/main" val="7816283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9C6E753-B168-46BC-B783-956DE1080F3C}" type="slidenum">
              <a:rPr kumimoji="1" lang="ja-JP" altLang="en-US" smtClean="0"/>
              <a:t>1</a:t>
            </a:fld>
            <a:endParaRPr kumimoji="1" lang="ja-JP" altLang="en-US"/>
          </a:p>
        </p:txBody>
      </p:sp>
    </p:spTree>
    <p:extLst>
      <p:ext uri="{BB962C8B-B14F-4D97-AF65-F5344CB8AC3E}">
        <p14:creationId xmlns:p14="http://schemas.microsoft.com/office/powerpoint/2010/main" val="3142034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右下の男性エージェントが話をして左上の女性エージェントがその話に対して共感レベル別に応じた共感行動を行う</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10</a:t>
            </a:fld>
            <a:endParaRPr kumimoji="1" lang="ja-JP" altLang="en-US"/>
          </a:p>
        </p:txBody>
      </p:sp>
    </p:spTree>
    <p:extLst>
      <p:ext uri="{BB962C8B-B14F-4D97-AF65-F5344CB8AC3E}">
        <p14:creationId xmlns:p14="http://schemas.microsoft.com/office/powerpoint/2010/main" val="3332150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右下の男性エージェントが話をして左上の女性エージェントがその話に対して共感レベル別に応じた共感行動を行う</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11</a:t>
            </a:fld>
            <a:endParaRPr kumimoji="1" lang="ja-JP" altLang="en-US"/>
          </a:p>
        </p:txBody>
      </p:sp>
    </p:spTree>
    <p:extLst>
      <p:ext uri="{BB962C8B-B14F-4D97-AF65-F5344CB8AC3E}">
        <p14:creationId xmlns:p14="http://schemas.microsoft.com/office/powerpoint/2010/main" val="2938194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SD</a:t>
            </a:r>
            <a:r>
              <a:rPr kumimoji="1" lang="ja-JP" altLang="en-US" dirty="0"/>
              <a:t>法による</a:t>
            </a:r>
            <a:r>
              <a:rPr kumimoji="1" lang="en-US" altLang="ja-JP" dirty="0"/>
              <a:t>7</a:t>
            </a:r>
            <a:r>
              <a:rPr kumimoji="1" lang="ja-JP" altLang="en-US" dirty="0"/>
              <a:t>段階評価で回答してもらった</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13</a:t>
            </a:fld>
            <a:endParaRPr kumimoji="1" lang="ja-JP" altLang="en-US"/>
          </a:p>
        </p:txBody>
      </p:sp>
    </p:spTree>
    <p:extLst>
      <p:ext uri="{BB962C8B-B14F-4D97-AF65-F5344CB8AC3E}">
        <p14:creationId xmlns:p14="http://schemas.microsoft.com/office/powerpoint/2010/main" val="74837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a:t>
            </a:r>
            <a:r>
              <a:rPr kumimoji="1" lang="en-US" altLang="ja-JP" dirty="0"/>
              <a:t>1</a:t>
            </a:r>
            <a:r>
              <a:rPr kumimoji="1" lang="ja-JP" altLang="en-US" dirty="0"/>
              <a:t>因子は親しみやすい</a:t>
            </a:r>
            <a:r>
              <a:rPr kumimoji="1" lang="en-US" altLang="ja-JP" dirty="0"/>
              <a:t>,</a:t>
            </a:r>
            <a:r>
              <a:rPr kumimoji="1" lang="ja-JP" altLang="en-US" dirty="0"/>
              <a:t>人間らしい</a:t>
            </a:r>
            <a:r>
              <a:rPr kumimoji="1" lang="en-US" altLang="ja-JP" dirty="0"/>
              <a:t>,</a:t>
            </a:r>
            <a:r>
              <a:rPr kumimoji="1" lang="ja-JP" altLang="en-US" dirty="0"/>
              <a:t>人懐っこいといった形容詞が抽出されたため親近感因子と命名した</a:t>
            </a:r>
            <a:endParaRPr kumimoji="1" lang="en-US" altLang="ja-JP" dirty="0"/>
          </a:p>
          <a:p>
            <a:r>
              <a:rPr kumimoji="1" lang="ja-JP" altLang="en-US" dirty="0"/>
              <a:t>以下順に心の広い</a:t>
            </a:r>
            <a:r>
              <a:rPr kumimoji="1" lang="en-US" altLang="ja-JP" dirty="0"/>
              <a:t>,</a:t>
            </a:r>
            <a:r>
              <a:rPr kumimoji="1" lang="ja-JP" altLang="en-US" dirty="0"/>
              <a:t>気遣いのある</a:t>
            </a:r>
            <a:r>
              <a:rPr kumimoji="1" lang="en-US" altLang="ja-JP" dirty="0"/>
              <a:t>,</a:t>
            </a:r>
            <a:r>
              <a:rPr kumimoji="1" lang="ja-JP" altLang="en-US" dirty="0"/>
              <a:t>社交的なといった形容詞から社交性因子</a:t>
            </a:r>
            <a:endParaRPr kumimoji="1" lang="en-US" altLang="ja-JP" dirty="0"/>
          </a:p>
          <a:p>
            <a:r>
              <a:rPr kumimoji="1" lang="ja-JP" altLang="en-US" dirty="0"/>
              <a:t>慎重なから慎重性因子と命名した</a:t>
            </a:r>
          </a:p>
        </p:txBody>
      </p:sp>
      <p:sp>
        <p:nvSpPr>
          <p:cNvPr id="4" name="スライド番号プレースホルダー 3"/>
          <p:cNvSpPr>
            <a:spLocks noGrp="1"/>
          </p:cNvSpPr>
          <p:nvPr>
            <p:ph type="sldNum" sz="quarter" idx="10"/>
          </p:nvPr>
        </p:nvSpPr>
        <p:spPr/>
        <p:txBody>
          <a:bodyPr/>
          <a:lstStyle/>
          <a:p>
            <a:fld id="{39C6E753-B168-46BC-B783-956DE1080F3C}" type="slidenum">
              <a:rPr kumimoji="1" lang="ja-JP" altLang="en-US" smtClean="0"/>
              <a:t>14</a:t>
            </a:fld>
            <a:endParaRPr kumimoji="1" lang="ja-JP" altLang="en-US"/>
          </a:p>
        </p:txBody>
      </p:sp>
    </p:spTree>
    <p:extLst>
      <p:ext uri="{BB962C8B-B14F-4D97-AF65-F5344CB8AC3E}">
        <p14:creationId xmlns:p14="http://schemas.microsoft.com/office/powerpoint/2010/main" val="1823922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因子得点の合計値を分析　多重比較はボンフェローニの多重比較を行った</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15</a:t>
            </a:fld>
            <a:endParaRPr kumimoji="1" lang="ja-JP" altLang="en-US"/>
          </a:p>
        </p:txBody>
      </p:sp>
    </p:spTree>
    <p:extLst>
      <p:ext uri="{BB962C8B-B14F-4D97-AF65-F5344CB8AC3E}">
        <p14:creationId xmlns:p14="http://schemas.microsoft.com/office/powerpoint/2010/main" val="231243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わかっているふりをしていると感じて親近感がわかなかったのではないか</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16</a:t>
            </a:fld>
            <a:endParaRPr kumimoji="1" lang="ja-JP" altLang="en-US"/>
          </a:p>
        </p:txBody>
      </p:sp>
    </p:spTree>
    <p:extLst>
      <p:ext uri="{BB962C8B-B14F-4D97-AF65-F5344CB8AC3E}">
        <p14:creationId xmlns:p14="http://schemas.microsoft.com/office/powerpoint/2010/main" val="3790051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共鳴認知　有意差がなく評価平均が</a:t>
            </a:r>
            <a:r>
              <a:rPr kumimoji="1" lang="en-US" altLang="ja-JP" dirty="0"/>
              <a:t>4</a:t>
            </a:r>
            <a:r>
              <a:rPr kumimoji="1" lang="ja-JP" altLang="en-US" dirty="0"/>
              <a:t>と中程度である</a:t>
            </a:r>
          </a:p>
        </p:txBody>
      </p:sp>
      <p:sp>
        <p:nvSpPr>
          <p:cNvPr id="4" name="スライド番号プレースホルダー 3"/>
          <p:cNvSpPr>
            <a:spLocks noGrp="1"/>
          </p:cNvSpPr>
          <p:nvPr>
            <p:ph type="sldNum" sz="quarter" idx="10"/>
          </p:nvPr>
        </p:nvSpPr>
        <p:spPr/>
        <p:txBody>
          <a:bodyPr/>
          <a:lstStyle/>
          <a:p>
            <a:fld id="{39C6E753-B168-46BC-B783-956DE1080F3C}" type="slidenum">
              <a:rPr kumimoji="1" lang="ja-JP" altLang="en-US" smtClean="0"/>
              <a:t>18</a:t>
            </a:fld>
            <a:endParaRPr kumimoji="1" lang="ja-JP" altLang="en-US"/>
          </a:p>
        </p:txBody>
      </p:sp>
    </p:spTree>
    <p:extLst>
      <p:ext uri="{BB962C8B-B14F-4D97-AF65-F5344CB8AC3E}">
        <p14:creationId xmlns:p14="http://schemas.microsoft.com/office/powerpoint/2010/main" val="3283578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雑談は</a:t>
            </a:r>
            <a:r>
              <a:rPr kumimoji="1" lang="en-US" altLang="ja-JP" dirty="0"/>
              <a:t>,</a:t>
            </a:r>
            <a:r>
              <a:rPr kumimoji="1" lang="ja-JP" altLang="en-US" dirty="0"/>
              <a:t>相手と短期的かつ一過性な話を行うがカウンセリングは長期的に個人的な深い話を行う</a:t>
            </a:r>
            <a:r>
              <a:rPr kumimoji="1" lang="en-US" altLang="ja-JP" dirty="0"/>
              <a:t>.</a:t>
            </a:r>
            <a:r>
              <a:rPr kumimoji="1" lang="ja-JP" altLang="en-US"/>
              <a:t>そのため～雑談では～</a:t>
            </a:r>
            <a:endParaRPr kumimoji="1" lang="ja-JP" altLang="en-US" dirty="0"/>
          </a:p>
        </p:txBody>
      </p:sp>
      <p:sp>
        <p:nvSpPr>
          <p:cNvPr id="4" name="スライド番号プレースホルダー 3"/>
          <p:cNvSpPr>
            <a:spLocks noGrp="1"/>
          </p:cNvSpPr>
          <p:nvPr>
            <p:ph type="sldNum" sz="quarter" idx="10"/>
          </p:nvPr>
        </p:nvSpPr>
        <p:spPr/>
        <p:txBody>
          <a:bodyPr/>
          <a:lstStyle/>
          <a:p>
            <a:fld id="{39C6E753-B168-46BC-B783-956DE1080F3C}" type="slidenum">
              <a:rPr kumimoji="1" lang="ja-JP" altLang="en-US" smtClean="0"/>
              <a:t>19</a:t>
            </a:fld>
            <a:endParaRPr kumimoji="1" lang="ja-JP" altLang="en-US"/>
          </a:p>
        </p:txBody>
      </p:sp>
    </p:spTree>
    <p:extLst>
      <p:ext uri="{BB962C8B-B14F-4D97-AF65-F5344CB8AC3E}">
        <p14:creationId xmlns:p14="http://schemas.microsoft.com/office/powerpoint/2010/main" val="2940727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本実験では女性エージェントが共感を示す側だったので性別変更</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20</a:t>
            </a:fld>
            <a:endParaRPr kumimoji="1" lang="ja-JP" altLang="en-US"/>
          </a:p>
        </p:txBody>
      </p:sp>
    </p:spTree>
    <p:extLst>
      <p:ext uri="{BB962C8B-B14F-4D97-AF65-F5344CB8AC3E}">
        <p14:creationId xmlns:p14="http://schemas.microsoft.com/office/powerpoint/2010/main" val="166447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t>第三者評価だけではなくエージェントと会話をする当事者として実験を行うとエージェント</a:t>
            </a:r>
            <a:r>
              <a:rPr lang="ja-JP" altLang="en-US" sz="1200" dirty="0"/>
              <a:t>の表出する共感行動の理解を深めることができる</a:t>
            </a:r>
            <a:endParaRPr kumimoji="1" lang="ja-JP" altLang="en-US" dirty="0"/>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21</a:t>
            </a:fld>
            <a:endParaRPr kumimoji="1" lang="ja-JP" altLang="en-US"/>
          </a:p>
        </p:txBody>
      </p:sp>
    </p:spTree>
    <p:extLst>
      <p:ext uri="{BB962C8B-B14F-4D97-AF65-F5344CB8AC3E}">
        <p14:creationId xmlns:p14="http://schemas.microsoft.com/office/powerpoint/2010/main" val="195359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人間同士の会話の中で共感行動を行うことでインタラクションが向上する</a:t>
            </a:r>
          </a:p>
        </p:txBody>
      </p:sp>
      <p:sp>
        <p:nvSpPr>
          <p:cNvPr id="4" name="スライド番号プレースホルダー 3"/>
          <p:cNvSpPr>
            <a:spLocks noGrp="1"/>
          </p:cNvSpPr>
          <p:nvPr>
            <p:ph type="sldNum" sz="quarter" idx="10"/>
          </p:nvPr>
        </p:nvSpPr>
        <p:spPr/>
        <p:txBody>
          <a:bodyPr/>
          <a:lstStyle/>
          <a:p>
            <a:fld id="{39C6E753-B168-46BC-B783-956DE1080F3C}" type="slidenum">
              <a:rPr kumimoji="1" lang="ja-JP" altLang="en-US" smtClean="0"/>
              <a:t>2</a:t>
            </a:fld>
            <a:endParaRPr kumimoji="1" lang="ja-JP" altLang="en-US"/>
          </a:p>
        </p:txBody>
      </p:sp>
    </p:spTree>
    <p:extLst>
      <p:ext uri="{BB962C8B-B14F-4D97-AF65-F5344CB8AC3E}">
        <p14:creationId xmlns:p14="http://schemas.microsoft.com/office/powerpoint/2010/main" val="163076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lumMod val="85000"/>
                    <a:lumOff val="15000"/>
                  </a:schemeClr>
                </a:solidFill>
              </a:rPr>
              <a:t>共感は相手の感情を共有、同調すると定義されている。その中でも共感レベル別に分類されている。</a:t>
            </a:r>
            <a:endParaRPr kumimoji="1" lang="en-US" altLang="ja-JP"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lumMod val="85000"/>
                    <a:lumOff val="15000"/>
                  </a:schemeClr>
                </a:solidFill>
              </a:rPr>
              <a:t>認知的共感：実体験はないが他人の心の状態を頭で推論し理解する　　情動的共感：他人の心の状態を頭で推論し</a:t>
            </a:r>
            <a:r>
              <a:rPr lang="ja-JP" altLang="en-US" sz="1200" dirty="0">
                <a:solidFill>
                  <a:schemeClr val="tx1">
                    <a:lumMod val="85000"/>
                    <a:lumOff val="15000"/>
                  </a:schemeClr>
                </a:solidFill>
              </a:rPr>
              <a:t>、実体験をもとに理解する</a:t>
            </a:r>
            <a:endParaRPr lang="en-US" altLang="ja-JP" sz="1200" dirty="0">
              <a:solidFill>
                <a:schemeClr val="tx1">
                  <a:lumMod val="85000"/>
                  <a:lumOff val="15000"/>
                </a:schemeClr>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E4B468D2-A6B5-41C5-8EA6-598AFAD1AAD1}" type="slidenum">
              <a:rPr kumimoji="1" lang="ja-JP" altLang="en-US" smtClean="0"/>
              <a:t>3</a:t>
            </a:fld>
            <a:endParaRPr kumimoji="1" lang="ja-JP" altLang="en-US"/>
          </a:p>
        </p:txBody>
      </p:sp>
    </p:spTree>
    <p:extLst>
      <p:ext uri="{BB962C8B-B14F-4D97-AF65-F5344CB8AC3E}">
        <p14:creationId xmlns:p14="http://schemas.microsoft.com/office/powerpoint/2010/main" val="2077252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lumMod val="85000"/>
                    <a:lumOff val="15000"/>
                  </a:schemeClr>
                </a:solidFill>
              </a:rPr>
              <a:t>例を挙げると蜂に刺されていたいと言ってきた場合、シンパシーは「痛そうにー」と軽い共感を示す。認知的共感は「痛いらしいですね」と自分の知識を基にした共感を示す。情動的共感は「私も刺されたことあるけど痛いですよね」と実体験込みの共感を示す。</a:t>
            </a:r>
            <a:endParaRPr kumimoji="1" lang="en-US" altLang="ja-JP" sz="1200" dirty="0">
              <a:solidFill>
                <a:schemeClr val="tx1">
                  <a:lumMod val="85000"/>
                  <a:lumOff val="1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chemeClr val="tx1">
                  <a:lumMod val="85000"/>
                  <a:lumOff val="15000"/>
                </a:schemeClr>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9C6E753-B168-46BC-B783-956DE1080F3C}" type="slidenum">
              <a:rPr kumimoji="1" lang="ja-JP" altLang="en-US" smtClean="0"/>
              <a:t>4</a:t>
            </a:fld>
            <a:endParaRPr kumimoji="1" lang="ja-JP" altLang="en-US"/>
          </a:p>
        </p:txBody>
      </p:sp>
    </p:spTree>
    <p:extLst>
      <p:ext uri="{BB962C8B-B14F-4D97-AF65-F5344CB8AC3E}">
        <p14:creationId xmlns:p14="http://schemas.microsoft.com/office/powerpoint/2010/main" val="216657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エージェントが問題を抱えており実験参加者はそれを見てエージェントの示す感情が認められるかどうかを評価する</a:t>
            </a:r>
            <a:endParaRPr kumimoji="1" lang="en-US" altLang="ja-JP" sz="1200" dirty="0"/>
          </a:p>
          <a:p>
            <a:r>
              <a:rPr lang="ja-JP" altLang="en-US" sz="1200" dirty="0"/>
              <a:t>結果　認知的共感を示すのが良い</a:t>
            </a:r>
            <a:endParaRPr lang="en-US" altLang="ja-JP" sz="1200" dirty="0"/>
          </a:p>
          <a:p>
            <a:endParaRPr lang="en-US" altLang="ja-JP" sz="1200" dirty="0"/>
          </a:p>
          <a:p>
            <a:r>
              <a:rPr lang="ja-JP" altLang="en-US" sz="1200" dirty="0"/>
              <a:t>実験で使用された感情には</a:t>
            </a:r>
            <a:r>
              <a:rPr lang="en-US" altLang="ja-JP" sz="1200" dirty="0"/>
              <a:t>,</a:t>
            </a:r>
            <a:r>
              <a:rPr kumimoji="1" lang="ja-JP" altLang="en-US" sz="1200" b="0" i="0" kern="1200" dirty="0">
                <a:solidFill>
                  <a:schemeClr val="tx1"/>
                </a:solidFill>
                <a:effectLst/>
                <a:latin typeface="+mn-lt"/>
                <a:ea typeface="+mn-ea"/>
                <a:cs typeface="+mn-cs"/>
              </a:rPr>
              <a:t>自分の感情を表現する、他者の感情を知ることを表現する、助け、関心を示す、他者の視点をとる、敬意を示す、状況理解、および合意</a:t>
            </a:r>
            <a:endParaRPr lang="en-US" altLang="ja-JP" sz="1200" dirty="0"/>
          </a:p>
          <a:p>
            <a:endParaRPr lang="en-US" altLang="ja-JP" sz="1200" dirty="0"/>
          </a:p>
          <a:p>
            <a:r>
              <a:rPr kumimoji="1" lang="ja-JP" altLang="en-US" sz="1200" dirty="0"/>
              <a:t>だがこの実験には共鳴的共感に関する実験が行われていないため、本実験では共鳴的共感に関しても実験を行う</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5</a:t>
            </a:fld>
            <a:endParaRPr kumimoji="1" lang="ja-JP" altLang="en-US"/>
          </a:p>
        </p:txBody>
      </p:sp>
    </p:spTree>
    <p:extLst>
      <p:ext uri="{BB962C8B-B14F-4D97-AF65-F5344CB8AC3E}">
        <p14:creationId xmlns:p14="http://schemas.microsoft.com/office/powerpoint/2010/main" val="180280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600" b="1" dirty="0">
                <a:solidFill>
                  <a:schemeClr val="tx1"/>
                </a:solidFill>
              </a:rPr>
              <a:t>ラポール</a:t>
            </a:r>
            <a:endParaRPr lang="en-US" altLang="ja-JP" sz="1600" b="1" dirty="0">
              <a:solidFill>
                <a:schemeClr val="tx1"/>
              </a:solidFill>
            </a:endParaRPr>
          </a:p>
          <a:p>
            <a:r>
              <a:rPr lang="ja-JP" altLang="en-US" dirty="0">
                <a:solidFill>
                  <a:schemeClr val="tx1"/>
                </a:solidFill>
              </a:rPr>
              <a:t>２人の人の間にある相互信頼の関係．「どんなことでも打ち明けられる」と感じられる関係</a:t>
            </a:r>
            <a:endParaRPr lang="en-US" altLang="ja-JP" dirty="0">
              <a:solidFill>
                <a:schemeClr val="tx1"/>
              </a:solidFill>
            </a:endParaRPr>
          </a:p>
          <a:p>
            <a:r>
              <a:rPr kumimoji="1" lang="ja-JP" altLang="en-US" dirty="0"/>
              <a:t>このシム先生は長期的なカウンセリングを行い</a:t>
            </a:r>
            <a:r>
              <a:rPr kumimoji="1" lang="en-US" altLang="ja-JP" dirty="0"/>
              <a:t>PTSD</a:t>
            </a:r>
            <a:r>
              <a:rPr kumimoji="1" lang="ja-JP" altLang="en-US" dirty="0"/>
              <a:t>の治療に用いられている</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6</a:t>
            </a:fld>
            <a:endParaRPr kumimoji="1" lang="ja-JP" altLang="en-US"/>
          </a:p>
        </p:txBody>
      </p:sp>
    </p:spTree>
    <p:extLst>
      <p:ext uri="{BB962C8B-B14F-4D97-AF65-F5344CB8AC3E}">
        <p14:creationId xmlns:p14="http://schemas.microsoft.com/office/powerpoint/2010/main" val="1136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深い共感を示すと人間は信頼関係ができる。実体のないエージェントが深い共感を示すことが妥当なのか。</a:t>
            </a:r>
            <a:endParaRPr kumimoji="1" lang="en-US" altLang="ja-JP" dirty="0"/>
          </a:p>
          <a:p>
            <a:r>
              <a:rPr kumimoji="1" lang="ja-JP" altLang="en-US" dirty="0"/>
              <a:t>カウンセリングのような深い共感必要な場面ばかりではない</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7</a:t>
            </a:fld>
            <a:endParaRPr kumimoji="1" lang="ja-JP" altLang="en-US"/>
          </a:p>
        </p:txBody>
      </p:sp>
    </p:spTree>
    <p:extLst>
      <p:ext uri="{BB962C8B-B14F-4D97-AF65-F5344CB8AC3E}">
        <p14:creationId xmlns:p14="http://schemas.microsoft.com/office/powerpoint/2010/main" val="335873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8</a:t>
            </a:fld>
            <a:endParaRPr kumimoji="1" lang="ja-JP" altLang="en-US"/>
          </a:p>
        </p:txBody>
      </p:sp>
    </p:spTree>
    <p:extLst>
      <p:ext uri="{BB962C8B-B14F-4D97-AF65-F5344CB8AC3E}">
        <p14:creationId xmlns:p14="http://schemas.microsoft.com/office/powerpoint/2010/main" val="178808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右下の男性エージェントが話をして左上の女性エージェントがその話に対して共感レベル別に応じた共感行動を行う</a:t>
            </a:r>
          </a:p>
        </p:txBody>
      </p:sp>
      <p:sp>
        <p:nvSpPr>
          <p:cNvPr id="4" name="スライド番号プレースホルダー 3"/>
          <p:cNvSpPr>
            <a:spLocks noGrp="1"/>
          </p:cNvSpPr>
          <p:nvPr>
            <p:ph type="sldNum" sz="quarter" idx="5"/>
          </p:nvPr>
        </p:nvSpPr>
        <p:spPr/>
        <p:txBody>
          <a:bodyPr/>
          <a:lstStyle/>
          <a:p>
            <a:fld id="{39C6E753-B168-46BC-B783-956DE1080F3C}" type="slidenum">
              <a:rPr kumimoji="1" lang="ja-JP" altLang="en-US" smtClean="0"/>
              <a:t>9</a:t>
            </a:fld>
            <a:endParaRPr kumimoji="1" lang="ja-JP" altLang="en-US"/>
          </a:p>
        </p:txBody>
      </p:sp>
    </p:spTree>
    <p:extLst>
      <p:ext uri="{BB962C8B-B14F-4D97-AF65-F5344CB8AC3E}">
        <p14:creationId xmlns:p14="http://schemas.microsoft.com/office/powerpoint/2010/main" val="201396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3EF296F-94A5-4EEE-9727-9DFB6496A7C4}" type="datetime1">
              <a:rPr kumimoji="1" lang="ja-JP" altLang="en-US" smtClean="0"/>
              <a:t>2020/2/12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80494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048A056-875E-4897-90DE-7BFF01A59BA3}" type="datetime1">
              <a:rPr kumimoji="1" lang="ja-JP" altLang="en-US" smtClean="0"/>
              <a:t>2020/2/12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80108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1C9710-DBAE-45F3-836C-4D4C60DBAFB9}" type="datetime1">
              <a:rPr kumimoji="1" lang="ja-JP" altLang="en-US" smtClean="0"/>
              <a:t>2020/2/12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144988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FDB6B5A-CC4C-40E2-9518-F12DA16A12DC}" type="datetime1">
              <a:rPr kumimoji="1" lang="ja-JP" altLang="en-US" smtClean="0"/>
              <a:t>2020/2/12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857726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4FB1033-E84D-4028-A163-139E3835C657}" type="datetime1">
              <a:rPr kumimoji="1" lang="ja-JP" altLang="en-US" smtClean="0"/>
              <a:t>2020/2/12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4006042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423D6A7-1EE4-4B69-8B46-7797791D6EFB}" type="datetime1">
              <a:rPr kumimoji="1" lang="ja-JP" altLang="en-US" smtClean="0"/>
              <a:t>2020/2/12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240882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A387A2E2-5C0A-465C-83AA-93EA6320D258}" type="datetime1">
              <a:rPr kumimoji="1" lang="ja-JP" altLang="en-US" smtClean="0"/>
              <a:t>2020/2/12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1197243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5BB5544-C745-48A8-B78C-CBD8169BD327}" type="datetime1">
              <a:rPr kumimoji="1" lang="ja-JP" altLang="en-US" smtClean="0"/>
              <a:t>2020/2/12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118776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A19567-679C-4D19-941F-7400AB11754D}" type="datetime1">
              <a:rPr kumimoji="1" lang="ja-JP" altLang="en-US" smtClean="0"/>
              <a:t>2020/2/12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212346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F2DEC36-D69F-45AB-93D0-BCC377CF4104}" type="datetime1">
              <a:rPr kumimoji="1" lang="ja-JP" altLang="en-US" smtClean="0"/>
              <a:t>2020/2/12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378683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2E9270D-5A29-4D38-9F9A-ACE8EBD5F849}" type="datetime1">
              <a:rPr kumimoji="1" lang="ja-JP" altLang="en-US" smtClean="0"/>
              <a:t>2020/2/12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319238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4048D-1409-401C-AE13-E7235044D57E}" type="datetime1">
              <a:rPr kumimoji="1" lang="ja-JP" altLang="en-US" smtClean="0"/>
              <a:t>2020/2/12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39311-2487-463E-8F9C-AADBF1B991B2}" type="slidenum">
              <a:rPr kumimoji="1" lang="ja-JP" altLang="en-US" smtClean="0"/>
              <a:t>‹#›</a:t>
            </a:fld>
            <a:endParaRPr kumimoji="1" lang="ja-JP" altLang="en-US"/>
          </a:p>
        </p:txBody>
      </p:sp>
    </p:spTree>
    <p:extLst>
      <p:ext uri="{BB962C8B-B14F-4D97-AF65-F5344CB8AC3E}">
        <p14:creationId xmlns:p14="http://schemas.microsoft.com/office/powerpoint/2010/main" val="915980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915" y="1122363"/>
            <a:ext cx="12537831" cy="2387600"/>
          </a:xfrm>
        </p:spPr>
        <p:txBody>
          <a:bodyPr>
            <a:normAutofit/>
          </a:bodyPr>
          <a:lstStyle/>
          <a:p>
            <a:r>
              <a:rPr lang="ja-JP" altLang="en-US" sz="5300" dirty="0">
                <a:solidFill>
                  <a:schemeClr val="tx1">
                    <a:lumMod val="85000"/>
                    <a:lumOff val="15000"/>
                  </a:schemeClr>
                </a:solidFill>
              </a:rPr>
              <a:t>エージェントが表出する共感レベルに</a:t>
            </a:r>
            <a:r>
              <a:rPr lang="en-US" altLang="ja-JP" sz="5300" dirty="0">
                <a:solidFill>
                  <a:schemeClr val="tx1">
                    <a:lumMod val="85000"/>
                    <a:lumOff val="15000"/>
                  </a:schemeClr>
                </a:solidFill>
              </a:rPr>
              <a:t/>
            </a:r>
            <a:br>
              <a:rPr lang="en-US" altLang="ja-JP" sz="5300" dirty="0">
                <a:solidFill>
                  <a:schemeClr val="tx1">
                    <a:lumMod val="85000"/>
                    <a:lumOff val="15000"/>
                  </a:schemeClr>
                </a:solidFill>
              </a:rPr>
            </a:br>
            <a:r>
              <a:rPr lang="ja-JP" altLang="en-US" sz="5300" dirty="0">
                <a:solidFill>
                  <a:schemeClr val="tx1">
                    <a:lumMod val="85000"/>
                    <a:lumOff val="15000"/>
                  </a:schemeClr>
                </a:solidFill>
              </a:rPr>
              <a:t>関する印象評価</a:t>
            </a:r>
            <a:endParaRPr kumimoji="1" lang="ja-JP" altLang="en-US" sz="5300" dirty="0">
              <a:solidFill>
                <a:schemeClr val="tx1">
                  <a:lumMod val="85000"/>
                  <a:lumOff val="15000"/>
                </a:schemeClr>
              </a:solidFill>
            </a:endParaRPr>
          </a:p>
        </p:txBody>
      </p:sp>
      <p:sp>
        <p:nvSpPr>
          <p:cNvPr id="4" name="テキスト ボックス 3">
            <a:extLst>
              <a:ext uri="{FF2B5EF4-FFF2-40B4-BE49-F238E27FC236}">
                <a16:creationId xmlns="" xmlns:a16="http://schemas.microsoft.com/office/drawing/2014/main" id="{966CAA1D-D46D-452F-84AC-275A208F4403}"/>
              </a:ext>
            </a:extLst>
          </p:cNvPr>
          <p:cNvSpPr txBox="1"/>
          <p:nvPr/>
        </p:nvSpPr>
        <p:spPr>
          <a:xfrm>
            <a:off x="903096" y="3787748"/>
            <a:ext cx="10385809" cy="1754326"/>
          </a:xfrm>
          <a:prstGeom prst="rect">
            <a:avLst/>
          </a:prstGeom>
          <a:noFill/>
        </p:spPr>
        <p:txBody>
          <a:bodyPr wrap="square" rtlCol="0">
            <a:spAutoFit/>
          </a:bodyPr>
          <a:lstStyle/>
          <a:p>
            <a:r>
              <a:rPr lang="ja-JP" altLang="en-US" sz="3600" dirty="0"/>
              <a:t>大阪工業大学情報科学部情報メディア学科</a:t>
            </a:r>
            <a:endParaRPr lang="en-US" altLang="ja-JP" sz="3600" dirty="0"/>
          </a:p>
          <a:p>
            <a:r>
              <a:rPr kumimoji="1" lang="ja-JP" altLang="en-US" sz="3600" dirty="0"/>
              <a:t>ヒューマンインタフェース研究室</a:t>
            </a:r>
            <a:endParaRPr kumimoji="1" lang="en-US" altLang="ja-JP" sz="3600" dirty="0"/>
          </a:p>
          <a:p>
            <a:r>
              <a:rPr lang="en-US" altLang="ja-JP" sz="3600" dirty="0"/>
              <a:t>C16-005</a:t>
            </a:r>
            <a:r>
              <a:rPr lang="ja-JP" altLang="en-US" sz="3600" dirty="0"/>
              <a:t>　池田　優紀</a:t>
            </a:r>
          </a:p>
        </p:txBody>
      </p:sp>
    </p:spTree>
    <p:extLst>
      <p:ext uri="{BB962C8B-B14F-4D97-AF65-F5344CB8AC3E}">
        <p14:creationId xmlns:p14="http://schemas.microsoft.com/office/powerpoint/2010/main" val="341308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8F716327-D0E3-4D18-90BD-ECBEEFCE753D}"/>
              </a:ext>
            </a:extLst>
          </p:cNvPr>
          <p:cNvSpPr>
            <a:spLocks noGrp="1"/>
          </p:cNvSpPr>
          <p:nvPr>
            <p:ph type="sldNum" sz="quarter" idx="12"/>
          </p:nvPr>
        </p:nvSpPr>
        <p:spPr/>
        <p:txBody>
          <a:bodyPr/>
          <a:lstStyle/>
          <a:p>
            <a:fld id="{A9F39311-2487-463E-8F9C-AADBF1B991B2}" type="slidenum">
              <a:rPr kumimoji="1" lang="ja-JP" altLang="en-US" smtClean="0">
                <a:solidFill>
                  <a:schemeClr val="tx1">
                    <a:lumMod val="75000"/>
                    <a:lumOff val="25000"/>
                  </a:schemeClr>
                </a:solidFill>
              </a:rPr>
              <a:t>10</a:t>
            </a:fld>
            <a:endParaRPr kumimoji="1" lang="ja-JP" altLang="en-US">
              <a:solidFill>
                <a:schemeClr val="tx1">
                  <a:lumMod val="75000"/>
                  <a:lumOff val="25000"/>
                </a:schemeClr>
              </a:solidFill>
            </a:endParaRPr>
          </a:p>
        </p:txBody>
      </p:sp>
      <p:sp>
        <p:nvSpPr>
          <p:cNvPr id="7" name="テキスト ボックス 6">
            <a:extLst>
              <a:ext uri="{FF2B5EF4-FFF2-40B4-BE49-F238E27FC236}">
                <a16:creationId xmlns="" xmlns:a16="http://schemas.microsoft.com/office/drawing/2014/main" id="{040FD679-27B8-4F21-BB2A-763F7C92BAEA}"/>
              </a:ext>
            </a:extLst>
          </p:cNvPr>
          <p:cNvSpPr txBox="1"/>
          <p:nvPr/>
        </p:nvSpPr>
        <p:spPr>
          <a:xfrm>
            <a:off x="1415516" y="668215"/>
            <a:ext cx="9360968" cy="707886"/>
          </a:xfrm>
          <a:prstGeom prst="rect">
            <a:avLst/>
          </a:prstGeom>
          <a:noFill/>
        </p:spPr>
        <p:txBody>
          <a:bodyPr wrap="square" rtlCol="0">
            <a:spAutoFit/>
          </a:bodyPr>
          <a:lstStyle/>
          <a:p>
            <a:r>
              <a:rPr lang="ja-JP" altLang="en-US" sz="4000" dirty="0">
                <a:solidFill>
                  <a:schemeClr val="tx1">
                    <a:lumMod val="75000"/>
                    <a:lumOff val="25000"/>
                  </a:schemeClr>
                </a:solidFill>
              </a:rPr>
              <a:t>実験で視聴してもらう認知的共感の動画例</a:t>
            </a:r>
            <a:endParaRPr kumimoji="1" lang="ja-JP" altLang="en-US" dirty="0">
              <a:solidFill>
                <a:schemeClr val="tx1">
                  <a:lumMod val="75000"/>
                  <a:lumOff val="25000"/>
                </a:schemeClr>
              </a:solidFill>
            </a:endParaRPr>
          </a:p>
        </p:txBody>
      </p:sp>
      <p:pic>
        <p:nvPicPr>
          <p:cNvPr id="3" name="不眠CE">
            <a:hlinkClick r:id="" action="ppaction://media"/>
            <a:extLst>
              <a:ext uri="{FF2B5EF4-FFF2-40B4-BE49-F238E27FC236}">
                <a16:creationId xmlns="" xmlns:a16="http://schemas.microsoft.com/office/drawing/2014/main" id="{B272CD11-046D-4920-BF21-CB6EE98AA0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000" y="1508209"/>
            <a:ext cx="7968000" cy="4482000"/>
          </a:xfrm>
          <a:prstGeom prst="rect">
            <a:avLst/>
          </a:prstGeom>
        </p:spPr>
      </p:pic>
    </p:spTree>
    <p:extLst>
      <p:ext uri="{BB962C8B-B14F-4D97-AF65-F5344CB8AC3E}">
        <p14:creationId xmlns:p14="http://schemas.microsoft.com/office/powerpoint/2010/main" val="42229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8F716327-D0E3-4D18-90BD-ECBEEFCE753D}"/>
              </a:ext>
            </a:extLst>
          </p:cNvPr>
          <p:cNvSpPr>
            <a:spLocks noGrp="1"/>
          </p:cNvSpPr>
          <p:nvPr>
            <p:ph type="sldNum" sz="quarter" idx="12"/>
          </p:nvPr>
        </p:nvSpPr>
        <p:spPr/>
        <p:txBody>
          <a:bodyPr/>
          <a:lstStyle/>
          <a:p>
            <a:fld id="{A9F39311-2487-463E-8F9C-AADBF1B991B2}" type="slidenum">
              <a:rPr kumimoji="1" lang="ja-JP" altLang="en-US" smtClean="0">
                <a:solidFill>
                  <a:schemeClr val="tx1">
                    <a:lumMod val="75000"/>
                    <a:lumOff val="25000"/>
                  </a:schemeClr>
                </a:solidFill>
              </a:rPr>
              <a:t>11</a:t>
            </a:fld>
            <a:endParaRPr kumimoji="1" lang="ja-JP" altLang="en-US">
              <a:solidFill>
                <a:schemeClr val="tx1">
                  <a:lumMod val="75000"/>
                  <a:lumOff val="25000"/>
                </a:schemeClr>
              </a:solidFill>
            </a:endParaRPr>
          </a:p>
        </p:txBody>
      </p:sp>
      <p:sp>
        <p:nvSpPr>
          <p:cNvPr id="7" name="テキスト ボックス 6">
            <a:extLst>
              <a:ext uri="{FF2B5EF4-FFF2-40B4-BE49-F238E27FC236}">
                <a16:creationId xmlns="" xmlns:a16="http://schemas.microsoft.com/office/drawing/2014/main" id="{040FD679-27B8-4F21-BB2A-763F7C92BAEA}"/>
              </a:ext>
            </a:extLst>
          </p:cNvPr>
          <p:cNvSpPr txBox="1"/>
          <p:nvPr/>
        </p:nvSpPr>
        <p:spPr>
          <a:xfrm>
            <a:off x="1424394" y="668215"/>
            <a:ext cx="9343213" cy="707886"/>
          </a:xfrm>
          <a:prstGeom prst="rect">
            <a:avLst/>
          </a:prstGeom>
          <a:noFill/>
        </p:spPr>
        <p:txBody>
          <a:bodyPr wrap="square" rtlCol="0">
            <a:spAutoFit/>
          </a:bodyPr>
          <a:lstStyle/>
          <a:p>
            <a:r>
              <a:rPr lang="ja-JP" altLang="en-US" sz="4000" dirty="0">
                <a:solidFill>
                  <a:schemeClr val="tx1">
                    <a:lumMod val="75000"/>
                    <a:lumOff val="25000"/>
                  </a:schemeClr>
                </a:solidFill>
              </a:rPr>
              <a:t>実験で視聴してもらう情動的共感の動画例</a:t>
            </a:r>
            <a:endParaRPr kumimoji="1" lang="ja-JP" altLang="en-US" dirty="0">
              <a:solidFill>
                <a:schemeClr val="tx1">
                  <a:lumMod val="75000"/>
                  <a:lumOff val="25000"/>
                </a:schemeClr>
              </a:solidFill>
            </a:endParaRPr>
          </a:p>
        </p:txBody>
      </p:sp>
      <p:pic>
        <p:nvPicPr>
          <p:cNvPr id="3" name="台風EE">
            <a:hlinkClick r:id="" action="ppaction://media"/>
            <a:extLst>
              <a:ext uri="{FF2B5EF4-FFF2-40B4-BE49-F238E27FC236}">
                <a16:creationId xmlns="" xmlns:a16="http://schemas.microsoft.com/office/drawing/2014/main" id="{1A3E3264-FF55-4AD8-9A0C-697312DF0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000" y="1455939"/>
            <a:ext cx="7968000" cy="4482000"/>
          </a:xfrm>
          <a:prstGeom prst="rect">
            <a:avLst/>
          </a:prstGeom>
        </p:spPr>
      </p:pic>
    </p:spTree>
    <p:extLst>
      <p:ext uri="{BB962C8B-B14F-4D97-AF65-F5344CB8AC3E}">
        <p14:creationId xmlns:p14="http://schemas.microsoft.com/office/powerpoint/2010/main" val="12759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89B88924-BACA-4456-A96D-B1B8C467CCA1}"/>
              </a:ext>
            </a:extLst>
          </p:cNvPr>
          <p:cNvSpPr>
            <a:spLocks noGrp="1"/>
          </p:cNvSpPr>
          <p:nvPr>
            <p:ph type="sldNum" sz="quarter" idx="12"/>
          </p:nvPr>
        </p:nvSpPr>
        <p:spPr/>
        <p:txBody>
          <a:bodyPr/>
          <a:lstStyle/>
          <a:p>
            <a:fld id="{A9F39311-2487-463E-8F9C-AADBF1B991B2}" type="slidenum">
              <a:rPr kumimoji="1" lang="ja-JP" altLang="en-US" smtClean="0"/>
              <a:t>12</a:t>
            </a:fld>
            <a:endParaRPr kumimoji="1" lang="ja-JP" altLang="en-US"/>
          </a:p>
        </p:txBody>
      </p:sp>
      <p:sp>
        <p:nvSpPr>
          <p:cNvPr id="6" name="タイトル 1">
            <a:extLst>
              <a:ext uri="{FF2B5EF4-FFF2-40B4-BE49-F238E27FC236}">
                <a16:creationId xmlns="" xmlns:a16="http://schemas.microsoft.com/office/drawing/2014/main" id="{60D4D88F-FF39-4AD2-B831-ECB3F10CD525}"/>
              </a:ext>
            </a:extLst>
          </p:cNvPr>
          <p:cNvSpPr>
            <a:spLocks noGrp="1"/>
          </p:cNvSpPr>
          <p:nvPr>
            <p:ph type="title"/>
          </p:nvPr>
        </p:nvSpPr>
        <p:spPr>
          <a:xfrm>
            <a:off x="838200" y="365125"/>
            <a:ext cx="10515600" cy="1325563"/>
          </a:xfrm>
        </p:spPr>
        <p:txBody>
          <a:bodyPr/>
          <a:lstStyle/>
          <a:p>
            <a:r>
              <a:rPr kumimoji="1" lang="ja-JP" altLang="en-US" dirty="0">
                <a:solidFill>
                  <a:schemeClr val="tx1">
                    <a:lumMod val="75000"/>
                    <a:lumOff val="25000"/>
                  </a:schemeClr>
                </a:solidFill>
              </a:rPr>
              <a:t>会話内容</a:t>
            </a:r>
          </a:p>
        </p:txBody>
      </p:sp>
      <p:sp>
        <p:nvSpPr>
          <p:cNvPr id="7" name="テキスト ボックス 6">
            <a:extLst>
              <a:ext uri="{FF2B5EF4-FFF2-40B4-BE49-F238E27FC236}">
                <a16:creationId xmlns="" xmlns:a16="http://schemas.microsoft.com/office/drawing/2014/main" id="{EB6C3561-1F53-453F-8C8F-690B7D152E2F}"/>
              </a:ext>
            </a:extLst>
          </p:cNvPr>
          <p:cNvSpPr txBox="1"/>
          <p:nvPr/>
        </p:nvSpPr>
        <p:spPr>
          <a:xfrm>
            <a:off x="357582" y="1690688"/>
            <a:ext cx="5243118" cy="2246769"/>
          </a:xfrm>
          <a:prstGeom prst="rect">
            <a:avLst/>
          </a:prstGeom>
          <a:noFill/>
        </p:spPr>
        <p:txBody>
          <a:bodyPr wrap="square" rtlCol="0">
            <a:spAutoFit/>
          </a:bodyPr>
          <a:lstStyle/>
          <a:p>
            <a:r>
              <a:rPr kumimoji="1" lang="ja-JP" altLang="en-US" sz="2800" dirty="0"/>
              <a:t>・ラーメンを食べに行った話</a:t>
            </a:r>
            <a:endParaRPr kumimoji="1" lang="en-US" altLang="ja-JP" sz="2800" dirty="0"/>
          </a:p>
          <a:p>
            <a:r>
              <a:rPr lang="ja-JP" altLang="en-US" sz="2800" dirty="0"/>
              <a:t>・花粉の飛ぶ量が多い話</a:t>
            </a:r>
            <a:endParaRPr lang="en-US" altLang="ja-JP" sz="2800" dirty="0"/>
          </a:p>
          <a:p>
            <a:r>
              <a:rPr kumimoji="1" lang="ja-JP" altLang="en-US" sz="2800" dirty="0"/>
              <a:t>・台風で川が増水した話</a:t>
            </a:r>
            <a:endParaRPr kumimoji="1" lang="en-US" altLang="ja-JP" sz="2800" dirty="0"/>
          </a:p>
          <a:p>
            <a:r>
              <a:rPr lang="ja-JP" altLang="en-US" sz="2800" dirty="0"/>
              <a:t>・バンドのライブが盛り上がった話</a:t>
            </a:r>
            <a:endParaRPr lang="en-US" altLang="ja-JP" sz="2800" dirty="0"/>
          </a:p>
          <a:p>
            <a:r>
              <a:rPr kumimoji="1" lang="ja-JP" altLang="en-US" sz="2800" dirty="0"/>
              <a:t>・眠れなくてイライラする話</a:t>
            </a:r>
          </a:p>
        </p:txBody>
      </p:sp>
      <p:sp>
        <p:nvSpPr>
          <p:cNvPr id="2" name="テキスト ボックス 1">
            <a:extLst>
              <a:ext uri="{FF2B5EF4-FFF2-40B4-BE49-F238E27FC236}">
                <a16:creationId xmlns="" xmlns:a16="http://schemas.microsoft.com/office/drawing/2014/main" id="{4A3EC0AA-9D9B-4686-9768-8B29DA74A4BE}"/>
              </a:ext>
            </a:extLst>
          </p:cNvPr>
          <p:cNvSpPr txBox="1"/>
          <p:nvPr/>
        </p:nvSpPr>
        <p:spPr>
          <a:xfrm>
            <a:off x="8244951" y="651126"/>
            <a:ext cx="1793288" cy="523220"/>
          </a:xfrm>
          <a:prstGeom prst="rect">
            <a:avLst/>
          </a:prstGeom>
          <a:noFill/>
        </p:spPr>
        <p:txBody>
          <a:bodyPr wrap="square" rtlCol="0">
            <a:spAutoFit/>
          </a:bodyPr>
          <a:lstStyle/>
          <a:p>
            <a:r>
              <a:rPr kumimoji="1" lang="ja-JP" altLang="en-US" sz="2800" dirty="0"/>
              <a:t>シナリオ例</a:t>
            </a:r>
          </a:p>
        </p:txBody>
      </p:sp>
      <p:sp>
        <p:nvSpPr>
          <p:cNvPr id="3" name="正方形/長方形 2">
            <a:extLst>
              <a:ext uri="{FF2B5EF4-FFF2-40B4-BE49-F238E27FC236}">
                <a16:creationId xmlns="" xmlns:a16="http://schemas.microsoft.com/office/drawing/2014/main" id="{03278E05-4A24-4461-B9C0-0D05EA4CCCD5}"/>
              </a:ext>
            </a:extLst>
          </p:cNvPr>
          <p:cNvSpPr/>
          <p:nvPr/>
        </p:nvSpPr>
        <p:spPr>
          <a:xfrm>
            <a:off x="7785931" y="2371182"/>
            <a:ext cx="4279589" cy="320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 xmlns:a16="http://schemas.microsoft.com/office/drawing/2014/main" id="{EADDE001-8B03-411B-BF3E-05B8DFECCBE6}"/>
              </a:ext>
            </a:extLst>
          </p:cNvPr>
          <p:cNvSpPr/>
          <p:nvPr/>
        </p:nvSpPr>
        <p:spPr>
          <a:xfrm>
            <a:off x="7785931" y="4510651"/>
            <a:ext cx="4279589" cy="2579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 xmlns:a16="http://schemas.microsoft.com/office/drawing/2014/main" id="{EC371888-D849-4403-A626-743DDD435C74}"/>
              </a:ext>
            </a:extLst>
          </p:cNvPr>
          <p:cNvSpPr/>
          <p:nvPr/>
        </p:nvSpPr>
        <p:spPr>
          <a:xfrm>
            <a:off x="7785931" y="2709017"/>
            <a:ext cx="4279589" cy="56946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 xmlns:a16="http://schemas.microsoft.com/office/drawing/2014/main" id="{8A20498C-3C90-4515-83CD-06FED1F7C505}"/>
              </a:ext>
            </a:extLst>
          </p:cNvPr>
          <p:cNvSpPr/>
          <p:nvPr/>
        </p:nvSpPr>
        <p:spPr>
          <a:xfrm>
            <a:off x="7785931" y="4801001"/>
            <a:ext cx="4279589" cy="58284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 xmlns:a16="http://schemas.microsoft.com/office/drawing/2014/main" id="{ACA8D975-355D-4AFB-BEEB-CF2F7974AF13}"/>
              </a:ext>
            </a:extLst>
          </p:cNvPr>
          <p:cNvSpPr/>
          <p:nvPr/>
        </p:nvSpPr>
        <p:spPr>
          <a:xfrm>
            <a:off x="7785931" y="3307422"/>
            <a:ext cx="4279589" cy="58133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 xmlns:a16="http://schemas.microsoft.com/office/drawing/2014/main" id="{F2FF8558-8907-49AA-AC12-829477B39EBE}"/>
              </a:ext>
            </a:extLst>
          </p:cNvPr>
          <p:cNvSpPr/>
          <p:nvPr/>
        </p:nvSpPr>
        <p:spPr>
          <a:xfrm>
            <a:off x="7785931" y="5413236"/>
            <a:ext cx="4279589" cy="57736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a:stretch>
            <a:fillRect/>
          </a:stretch>
        </p:blipFill>
        <p:spPr>
          <a:xfrm>
            <a:off x="6217669" y="1174346"/>
            <a:ext cx="5847851" cy="5448645"/>
          </a:xfrm>
          <a:prstGeom prst="rect">
            <a:avLst/>
          </a:prstGeom>
        </p:spPr>
      </p:pic>
    </p:spTree>
    <p:extLst>
      <p:ext uri="{BB962C8B-B14F-4D97-AF65-F5344CB8AC3E}">
        <p14:creationId xmlns:p14="http://schemas.microsoft.com/office/powerpoint/2010/main" val="3903389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9C48637E-D5AA-48A5-ADE7-60B3469400CA}"/>
              </a:ext>
            </a:extLst>
          </p:cNvPr>
          <p:cNvSpPr>
            <a:spLocks noGrp="1"/>
          </p:cNvSpPr>
          <p:nvPr>
            <p:ph type="sldNum" sz="quarter" idx="12"/>
          </p:nvPr>
        </p:nvSpPr>
        <p:spPr/>
        <p:txBody>
          <a:bodyPr/>
          <a:lstStyle/>
          <a:p>
            <a:fld id="{A9F39311-2487-463E-8F9C-AADBF1B991B2}" type="slidenum">
              <a:rPr kumimoji="1" lang="ja-JP" altLang="en-US" smtClean="0"/>
              <a:t>13</a:t>
            </a:fld>
            <a:endParaRPr kumimoji="1" lang="ja-JP" altLang="en-US"/>
          </a:p>
        </p:txBody>
      </p:sp>
      <p:sp>
        <p:nvSpPr>
          <p:cNvPr id="5" name="タイトル 1">
            <a:extLst>
              <a:ext uri="{FF2B5EF4-FFF2-40B4-BE49-F238E27FC236}">
                <a16:creationId xmlns="" xmlns:a16="http://schemas.microsoft.com/office/drawing/2014/main" id="{A6BD4DA4-2115-4EDC-ADFD-4F45A259D19B}"/>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実験評価</a:t>
            </a:r>
            <a:endParaRPr kumimoji="1" lang="ja-JP" altLang="en-US" dirty="0">
              <a:solidFill>
                <a:schemeClr val="tx1">
                  <a:lumMod val="75000"/>
                  <a:lumOff val="25000"/>
                </a:schemeClr>
              </a:solidFill>
            </a:endParaRPr>
          </a:p>
        </p:txBody>
      </p:sp>
      <p:sp>
        <p:nvSpPr>
          <p:cNvPr id="6" name="テキスト ボックス 5">
            <a:extLst>
              <a:ext uri="{FF2B5EF4-FFF2-40B4-BE49-F238E27FC236}">
                <a16:creationId xmlns="" xmlns:a16="http://schemas.microsoft.com/office/drawing/2014/main" id="{F6F5D229-20D7-4D14-8D44-1AF644027B16}"/>
              </a:ext>
            </a:extLst>
          </p:cNvPr>
          <p:cNvSpPr txBox="1"/>
          <p:nvPr/>
        </p:nvSpPr>
        <p:spPr>
          <a:xfrm>
            <a:off x="470517" y="1931949"/>
            <a:ext cx="6914837" cy="2739211"/>
          </a:xfrm>
          <a:prstGeom prst="rect">
            <a:avLst/>
          </a:prstGeom>
          <a:noFill/>
        </p:spPr>
        <p:txBody>
          <a:bodyPr wrap="square" rtlCol="0">
            <a:spAutoFit/>
          </a:bodyPr>
          <a:lstStyle/>
          <a:p>
            <a:r>
              <a:rPr lang="ja-JP" altLang="en-US" sz="3200" dirty="0"/>
              <a:t>対人印象に関するアンケート</a:t>
            </a:r>
            <a:endParaRPr lang="en-US" altLang="ja-JP" sz="3200" dirty="0"/>
          </a:p>
          <a:p>
            <a:r>
              <a:rPr kumimoji="1" lang="ja-JP" altLang="en-US" sz="2800" dirty="0"/>
              <a:t>　</a:t>
            </a:r>
            <a:endParaRPr kumimoji="1" lang="en-US" altLang="ja-JP" sz="2800" dirty="0"/>
          </a:p>
          <a:p>
            <a:r>
              <a:rPr lang="ja-JP" altLang="en-US" sz="2800" dirty="0"/>
              <a:t>　林の</a:t>
            </a:r>
            <a:r>
              <a:rPr kumimoji="1" lang="ja-JP" altLang="en-US" sz="2800" dirty="0"/>
              <a:t>対人認知の特性形容詞尺度</a:t>
            </a:r>
            <a:r>
              <a:rPr kumimoji="1" lang="en-US" altLang="ja-JP" sz="2800" dirty="0"/>
              <a:t>[11]+</a:t>
            </a:r>
            <a:r>
              <a:rPr kumimoji="1" lang="ja-JP" altLang="en-US" sz="2800" dirty="0"/>
              <a:t>追加した形容詞</a:t>
            </a:r>
            <a:r>
              <a:rPr kumimoji="1" lang="en-US" altLang="ja-JP" sz="2800" dirty="0"/>
              <a:t>22</a:t>
            </a:r>
            <a:r>
              <a:rPr kumimoji="1" lang="ja-JP" altLang="en-US" sz="2800" dirty="0"/>
              <a:t>項目</a:t>
            </a:r>
            <a:endParaRPr kumimoji="1" lang="en-US" altLang="ja-JP" sz="2800" dirty="0"/>
          </a:p>
          <a:p>
            <a:r>
              <a:rPr lang="ja-JP" altLang="en-US" sz="2800" dirty="0"/>
              <a:t>　</a:t>
            </a:r>
            <a:endParaRPr lang="en-US" altLang="ja-JP" sz="2800" dirty="0"/>
          </a:p>
          <a:p>
            <a:r>
              <a:rPr lang="ja-JP" altLang="en-US" sz="2800" dirty="0"/>
              <a:t>　</a:t>
            </a:r>
            <a:r>
              <a:rPr lang="en-US" altLang="ja-JP" sz="2800" dirty="0" smtClean="0"/>
              <a:t>SD</a:t>
            </a:r>
            <a:r>
              <a:rPr lang="ja-JP" altLang="en-US" sz="2800" dirty="0" smtClean="0"/>
              <a:t>法による</a:t>
            </a:r>
            <a:r>
              <a:rPr lang="en-US" altLang="ja-JP" sz="2800" dirty="0" smtClean="0"/>
              <a:t>7</a:t>
            </a:r>
            <a:r>
              <a:rPr lang="ja-JP" altLang="en-US" sz="2800" dirty="0"/>
              <a:t>段階評価</a:t>
            </a:r>
            <a:endParaRPr kumimoji="1" lang="ja-JP" altLang="en-US" sz="2800" dirty="0"/>
          </a:p>
        </p:txBody>
      </p:sp>
      <p:pic>
        <p:nvPicPr>
          <p:cNvPr id="7" name="図 6">
            <a:extLst>
              <a:ext uri="{FF2B5EF4-FFF2-40B4-BE49-F238E27FC236}">
                <a16:creationId xmlns="" xmlns:a16="http://schemas.microsoft.com/office/drawing/2014/main" id="{C5A2BAC0-E7A5-42E1-BCB4-4EA5BCA25868}"/>
              </a:ext>
            </a:extLst>
          </p:cNvPr>
          <p:cNvPicPr>
            <a:picLocks noChangeAspect="1"/>
          </p:cNvPicPr>
          <p:nvPr/>
        </p:nvPicPr>
        <p:blipFill>
          <a:blip r:embed="rId3"/>
          <a:stretch>
            <a:fillRect/>
          </a:stretch>
        </p:blipFill>
        <p:spPr>
          <a:xfrm>
            <a:off x="8011414" y="87924"/>
            <a:ext cx="2716327" cy="6703891"/>
          </a:xfrm>
          <a:prstGeom prst="rect">
            <a:avLst/>
          </a:prstGeom>
        </p:spPr>
      </p:pic>
      <p:cxnSp>
        <p:nvCxnSpPr>
          <p:cNvPr id="3" name="直線コネクタ 2">
            <a:extLst>
              <a:ext uri="{FF2B5EF4-FFF2-40B4-BE49-F238E27FC236}">
                <a16:creationId xmlns="" xmlns:a16="http://schemas.microsoft.com/office/drawing/2014/main" id="{72883F1B-6DC2-489A-B0C8-CE0C7F2089F3}"/>
              </a:ext>
            </a:extLst>
          </p:cNvPr>
          <p:cNvCxnSpPr>
            <a:cxnSpLocks/>
          </p:cNvCxnSpPr>
          <p:nvPr/>
        </p:nvCxnSpPr>
        <p:spPr>
          <a:xfrm>
            <a:off x="745724" y="3284146"/>
            <a:ext cx="548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 xmlns:a16="http://schemas.microsoft.com/office/drawing/2014/main" id="{CADD2FDC-8F30-4DC3-8941-AD4750A6D31F}"/>
              </a:ext>
            </a:extLst>
          </p:cNvPr>
          <p:cNvSpPr/>
          <p:nvPr/>
        </p:nvSpPr>
        <p:spPr>
          <a:xfrm>
            <a:off x="8011413" y="365126"/>
            <a:ext cx="2716327" cy="40428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 xmlns:a16="http://schemas.microsoft.com/office/drawing/2014/main" id="{5995DA2B-5308-49A3-802C-0A9C48C23FBA}"/>
              </a:ext>
            </a:extLst>
          </p:cNvPr>
          <p:cNvCxnSpPr>
            <a:cxnSpLocks/>
          </p:cNvCxnSpPr>
          <p:nvPr/>
        </p:nvCxnSpPr>
        <p:spPr>
          <a:xfrm>
            <a:off x="6302406" y="3293024"/>
            <a:ext cx="72870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 xmlns:a16="http://schemas.microsoft.com/office/drawing/2014/main" id="{8D2425CD-478A-4E09-9EDD-4EF7BA4FB7D3}"/>
              </a:ext>
            </a:extLst>
          </p:cNvPr>
          <p:cNvCxnSpPr>
            <a:cxnSpLocks/>
          </p:cNvCxnSpPr>
          <p:nvPr/>
        </p:nvCxnSpPr>
        <p:spPr>
          <a:xfrm>
            <a:off x="470517" y="3747265"/>
            <a:ext cx="276095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 xmlns:a16="http://schemas.microsoft.com/office/drawing/2014/main" id="{8927FC93-00D5-445F-98AC-E6E41431BEAF}"/>
              </a:ext>
            </a:extLst>
          </p:cNvPr>
          <p:cNvSpPr/>
          <p:nvPr/>
        </p:nvSpPr>
        <p:spPr>
          <a:xfrm>
            <a:off x="8011414" y="4456590"/>
            <a:ext cx="2716326" cy="2313486"/>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 xmlns:a16="http://schemas.microsoft.com/office/drawing/2014/main" id="{E7B179CF-809B-4A5F-8A42-F889EEEC865F}"/>
              </a:ext>
            </a:extLst>
          </p:cNvPr>
          <p:cNvSpPr txBox="1"/>
          <p:nvPr/>
        </p:nvSpPr>
        <p:spPr>
          <a:xfrm>
            <a:off x="100542" y="6486476"/>
            <a:ext cx="7893116" cy="230832"/>
          </a:xfrm>
          <a:prstGeom prst="rect">
            <a:avLst/>
          </a:prstGeom>
          <a:noFill/>
        </p:spPr>
        <p:txBody>
          <a:bodyPr wrap="square" rtlCol="0">
            <a:spAutoFit/>
          </a:bodyPr>
          <a:lstStyle/>
          <a:p>
            <a:r>
              <a:rPr lang="en-US" altLang="ja-JP" sz="900" dirty="0"/>
              <a:t>[11]</a:t>
            </a:r>
            <a:r>
              <a:rPr lang="ja-JP" altLang="ja-JP" sz="900" dirty="0"/>
              <a:t>林 文俊</a:t>
            </a:r>
            <a:r>
              <a:rPr lang="en-US" altLang="ja-JP" sz="900" dirty="0"/>
              <a:t>,1982,</a:t>
            </a:r>
            <a:r>
              <a:rPr lang="ja-JP" altLang="ja-JP" sz="900" dirty="0"/>
              <a:t>対人認知構造における個人差の測定</a:t>
            </a:r>
            <a:r>
              <a:rPr lang="en-US" altLang="ja-JP" sz="900" dirty="0"/>
              <a:t>(</a:t>
            </a:r>
            <a:r>
              <a:rPr lang="ja-JP" altLang="ja-JP" sz="900" dirty="0"/>
              <a:t>Ⅷ</a:t>
            </a:r>
            <a:r>
              <a:rPr lang="en-US" altLang="ja-JP" sz="900" dirty="0"/>
              <a:t>)</a:t>
            </a:r>
            <a:r>
              <a:rPr lang="ja-JP" altLang="ja-JP" sz="900" dirty="0"/>
              <a:t>－認知者の自己概念および欲求との関連について</a:t>
            </a:r>
            <a:r>
              <a:rPr lang="en-US" altLang="ja-JP" sz="900" dirty="0"/>
              <a:t>,</a:t>
            </a:r>
            <a:r>
              <a:rPr lang="ja-JP" altLang="ja-JP" sz="900" dirty="0"/>
              <a:t>実験社会心理学研究</a:t>
            </a:r>
            <a:r>
              <a:rPr lang="en-US" altLang="ja-JP" sz="900" dirty="0"/>
              <a:t>,22,1-9.</a:t>
            </a:r>
            <a:endParaRPr kumimoji="1" lang="ja-JP" altLang="en-US" sz="500" dirty="0"/>
          </a:p>
        </p:txBody>
      </p:sp>
    </p:spTree>
    <p:extLst>
      <p:ext uri="{BB962C8B-B14F-4D97-AF65-F5344CB8AC3E}">
        <p14:creationId xmlns:p14="http://schemas.microsoft.com/office/powerpoint/2010/main" val="189135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D156EBF6-14EA-4965-A9A3-D7346D87EC3A}"/>
              </a:ext>
            </a:extLst>
          </p:cNvPr>
          <p:cNvSpPr>
            <a:spLocks noGrp="1"/>
          </p:cNvSpPr>
          <p:nvPr>
            <p:ph type="sldNum" sz="quarter" idx="12"/>
          </p:nvPr>
        </p:nvSpPr>
        <p:spPr/>
        <p:txBody>
          <a:bodyPr/>
          <a:lstStyle/>
          <a:p>
            <a:fld id="{A9F39311-2487-463E-8F9C-AADBF1B991B2}" type="slidenum">
              <a:rPr kumimoji="1" lang="ja-JP" altLang="en-US" smtClean="0"/>
              <a:t>14</a:t>
            </a:fld>
            <a:endParaRPr kumimoji="1" lang="ja-JP" altLang="en-US"/>
          </a:p>
        </p:txBody>
      </p:sp>
      <p:sp>
        <p:nvSpPr>
          <p:cNvPr id="5" name="タイトル 1">
            <a:extLst>
              <a:ext uri="{FF2B5EF4-FFF2-40B4-BE49-F238E27FC236}">
                <a16:creationId xmlns="" xmlns:a16="http://schemas.microsoft.com/office/drawing/2014/main" id="{C96B2960-F073-43A5-85E5-8E5F06316C32}"/>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因子分析</a:t>
            </a:r>
            <a:endParaRPr kumimoji="1" lang="ja-JP" altLang="en-US" dirty="0">
              <a:solidFill>
                <a:schemeClr val="tx1">
                  <a:lumMod val="75000"/>
                  <a:lumOff val="25000"/>
                </a:schemeClr>
              </a:solidFill>
            </a:endParaRPr>
          </a:p>
        </p:txBody>
      </p:sp>
      <p:sp>
        <p:nvSpPr>
          <p:cNvPr id="6" name="テキスト ボックス 5">
            <a:extLst>
              <a:ext uri="{FF2B5EF4-FFF2-40B4-BE49-F238E27FC236}">
                <a16:creationId xmlns="" xmlns:a16="http://schemas.microsoft.com/office/drawing/2014/main" id="{95C883F3-9E3A-4DF0-A4A7-85C3C9227A40}"/>
              </a:ext>
            </a:extLst>
          </p:cNvPr>
          <p:cNvSpPr txBox="1"/>
          <p:nvPr/>
        </p:nvSpPr>
        <p:spPr>
          <a:xfrm>
            <a:off x="838200" y="1567596"/>
            <a:ext cx="4472354" cy="4278094"/>
          </a:xfrm>
          <a:prstGeom prst="rect">
            <a:avLst/>
          </a:prstGeom>
          <a:noFill/>
        </p:spPr>
        <p:txBody>
          <a:bodyPr wrap="square" rtlCol="0">
            <a:spAutoFit/>
          </a:bodyPr>
          <a:lstStyle/>
          <a:p>
            <a:r>
              <a:rPr lang="ja-JP" altLang="en-US" sz="3200" dirty="0"/>
              <a:t>因子分析の方法</a:t>
            </a:r>
            <a:endParaRPr lang="en-US" altLang="ja-JP" sz="3200" dirty="0"/>
          </a:p>
          <a:p>
            <a:r>
              <a:rPr lang="ja-JP" altLang="en-US" sz="3200" dirty="0"/>
              <a:t>　</a:t>
            </a:r>
            <a:r>
              <a:rPr lang="ja-JP" altLang="en-US" sz="2800" dirty="0"/>
              <a:t>最尤法（プロマックス回転）</a:t>
            </a:r>
            <a:endParaRPr lang="en-US" altLang="ja-JP" sz="2800" dirty="0"/>
          </a:p>
          <a:p>
            <a:endParaRPr lang="en-US" altLang="ja-JP" sz="3200" dirty="0"/>
          </a:p>
          <a:p>
            <a:r>
              <a:rPr lang="en-US" altLang="ja-JP" sz="3200" dirty="0"/>
              <a:t>3</a:t>
            </a:r>
            <a:r>
              <a:rPr lang="ja-JP" altLang="en-US" sz="3200" dirty="0"/>
              <a:t>つの因子を抽出</a:t>
            </a:r>
            <a:endParaRPr lang="en-US" altLang="ja-JP" sz="3200" dirty="0"/>
          </a:p>
          <a:p>
            <a:r>
              <a:rPr lang="ja-JP" altLang="en-US" sz="3200" dirty="0"/>
              <a:t>　</a:t>
            </a:r>
            <a:r>
              <a:rPr lang="ja-JP" altLang="en-US" sz="2800" dirty="0"/>
              <a:t>因子</a:t>
            </a:r>
            <a:r>
              <a:rPr lang="en-US" altLang="ja-JP" sz="2800" dirty="0"/>
              <a:t>1</a:t>
            </a:r>
            <a:r>
              <a:rPr lang="ja-JP" altLang="en-US" sz="2800" dirty="0"/>
              <a:t>「親近感因子」</a:t>
            </a:r>
            <a:endParaRPr lang="en-US" altLang="ja-JP" sz="2800" dirty="0"/>
          </a:p>
          <a:p>
            <a:endParaRPr lang="en-US" altLang="ja-JP" sz="2800" dirty="0"/>
          </a:p>
          <a:p>
            <a:r>
              <a:rPr lang="ja-JP" altLang="en-US" sz="2800" dirty="0"/>
              <a:t>　因子</a:t>
            </a:r>
            <a:r>
              <a:rPr lang="en-US" altLang="ja-JP" sz="2800" dirty="0"/>
              <a:t>2</a:t>
            </a:r>
            <a:r>
              <a:rPr lang="ja-JP" altLang="en-US" sz="2800" dirty="0"/>
              <a:t>「社交性因子」</a:t>
            </a:r>
            <a:endParaRPr lang="en-US" altLang="ja-JP" sz="2800" dirty="0"/>
          </a:p>
          <a:p>
            <a:endParaRPr lang="en-US" altLang="ja-JP" sz="2800" dirty="0"/>
          </a:p>
          <a:p>
            <a:r>
              <a:rPr lang="ja-JP" altLang="en-US" sz="2800" dirty="0"/>
              <a:t>　因子</a:t>
            </a:r>
            <a:r>
              <a:rPr lang="en-US" altLang="ja-JP" sz="2800" dirty="0"/>
              <a:t>3</a:t>
            </a:r>
            <a:r>
              <a:rPr lang="ja-JP" altLang="en-US" sz="2800" dirty="0"/>
              <a:t>「慎重性因子」</a:t>
            </a:r>
            <a:endParaRPr lang="en-US" altLang="ja-JP" sz="2800" dirty="0"/>
          </a:p>
        </p:txBody>
      </p:sp>
      <p:cxnSp>
        <p:nvCxnSpPr>
          <p:cNvPr id="9" name="直線コネクタ 8">
            <a:extLst>
              <a:ext uri="{FF2B5EF4-FFF2-40B4-BE49-F238E27FC236}">
                <a16:creationId xmlns="" xmlns:a16="http://schemas.microsoft.com/office/drawing/2014/main" id="{EEA4B08C-951F-46B1-BF9D-D23A661233AA}"/>
              </a:ext>
            </a:extLst>
          </p:cNvPr>
          <p:cNvCxnSpPr/>
          <p:nvPr/>
        </p:nvCxnSpPr>
        <p:spPr>
          <a:xfrm>
            <a:off x="2233246" y="4044462"/>
            <a:ext cx="18288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 xmlns:a16="http://schemas.microsoft.com/office/drawing/2014/main" id="{A3CDE59A-8090-4149-8A2B-D2297B32CA36}"/>
              </a:ext>
            </a:extLst>
          </p:cNvPr>
          <p:cNvCxnSpPr/>
          <p:nvPr/>
        </p:nvCxnSpPr>
        <p:spPr>
          <a:xfrm>
            <a:off x="2157048" y="4917832"/>
            <a:ext cx="1828800" cy="0"/>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 xmlns:a16="http://schemas.microsoft.com/office/drawing/2014/main" id="{C86EE9E0-E229-40B0-BF70-472E1C96D93A}"/>
              </a:ext>
            </a:extLst>
          </p:cNvPr>
          <p:cNvCxnSpPr/>
          <p:nvPr/>
        </p:nvCxnSpPr>
        <p:spPr>
          <a:xfrm>
            <a:off x="2192218" y="5798799"/>
            <a:ext cx="18288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 xmlns:a16="http://schemas.microsoft.com/office/drawing/2014/main" id="{70CC17A1-3319-4ACA-A60F-A1B36AD8D80C}"/>
              </a:ext>
            </a:extLst>
          </p:cNvPr>
          <p:cNvPicPr>
            <a:picLocks noChangeAspect="1"/>
          </p:cNvPicPr>
          <p:nvPr/>
        </p:nvPicPr>
        <p:blipFill>
          <a:blip r:embed="rId3"/>
          <a:stretch>
            <a:fillRect/>
          </a:stretch>
        </p:blipFill>
        <p:spPr>
          <a:xfrm>
            <a:off x="6664572" y="136525"/>
            <a:ext cx="4370346" cy="6600219"/>
          </a:xfrm>
          <a:prstGeom prst="rect">
            <a:avLst/>
          </a:prstGeom>
        </p:spPr>
      </p:pic>
    </p:spTree>
    <p:extLst>
      <p:ext uri="{BB962C8B-B14F-4D97-AF65-F5344CB8AC3E}">
        <p14:creationId xmlns:p14="http://schemas.microsoft.com/office/powerpoint/2010/main" val="1790821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601565E4-EE4C-4F4F-B07B-CEAA8B4E623F}"/>
              </a:ext>
            </a:extLst>
          </p:cNvPr>
          <p:cNvSpPr>
            <a:spLocks noGrp="1"/>
          </p:cNvSpPr>
          <p:nvPr>
            <p:ph type="sldNum" sz="quarter" idx="12"/>
          </p:nvPr>
        </p:nvSpPr>
        <p:spPr/>
        <p:txBody>
          <a:bodyPr/>
          <a:lstStyle/>
          <a:p>
            <a:fld id="{A9F39311-2487-463E-8F9C-AADBF1B991B2}" type="slidenum">
              <a:rPr kumimoji="1" lang="ja-JP" altLang="en-US" smtClean="0"/>
              <a:t>15</a:t>
            </a:fld>
            <a:endParaRPr kumimoji="1" lang="ja-JP" altLang="en-US"/>
          </a:p>
        </p:txBody>
      </p:sp>
      <p:sp>
        <p:nvSpPr>
          <p:cNvPr id="5" name="タイトル 1">
            <a:extLst>
              <a:ext uri="{FF2B5EF4-FFF2-40B4-BE49-F238E27FC236}">
                <a16:creationId xmlns="" xmlns:a16="http://schemas.microsoft.com/office/drawing/2014/main" id="{0D34E0C2-5E09-4C6B-B049-49CC81DBB0B2}"/>
              </a:ext>
            </a:extLst>
          </p:cNvPr>
          <p:cNvSpPr>
            <a:spLocks noGrp="1"/>
          </p:cNvSpPr>
          <p:nvPr>
            <p:ph type="title"/>
          </p:nvPr>
        </p:nvSpPr>
        <p:spPr>
          <a:xfrm>
            <a:off x="838200" y="365125"/>
            <a:ext cx="10515600" cy="1325563"/>
          </a:xfrm>
        </p:spPr>
        <p:txBody>
          <a:bodyPr/>
          <a:lstStyle/>
          <a:p>
            <a:r>
              <a:rPr kumimoji="1" lang="ja-JP" altLang="en-US" dirty="0">
                <a:solidFill>
                  <a:schemeClr val="tx1">
                    <a:lumMod val="75000"/>
                    <a:lumOff val="25000"/>
                  </a:schemeClr>
                </a:solidFill>
              </a:rPr>
              <a:t>各因子についての分析</a:t>
            </a:r>
          </a:p>
        </p:txBody>
      </p:sp>
      <p:sp>
        <p:nvSpPr>
          <p:cNvPr id="6" name="テキスト ボックス 5">
            <a:extLst>
              <a:ext uri="{FF2B5EF4-FFF2-40B4-BE49-F238E27FC236}">
                <a16:creationId xmlns="" xmlns:a16="http://schemas.microsoft.com/office/drawing/2014/main" id="{8DC9B82A-20DA-4CA3-A969-2048E210B80D}"/>
              </a:ext>
            </a:extLst>
          </p:cNvPr>
          <p:cNvSpPr txBox="1"/>
          <p:nvPr/>
        </p:nvSpPr>
        <p:spPr>
          <a:xfrm>
            <a:off x="1072660" y="1617783"/>
            <a:ext cx="10867293" cy="3847207"/>
          </a:xfrm>
          <a:prstGeom prst="rect">
            <a:avLst/>
          </a:prstGeom>
          <a:noFill/>
        </p:spPr>
        <p:txBody>
          <a:bodyPr wrap="square" rtlCol="0">
            <a:spAutoFit/>
          </a:bodyPr>
          <a:lstStyle/>
          <a:p>
            <a:r>
              <a:rPr kumimoji="1" lang="ja-JP" altLang="en-US" sz="3200" dirty="0"/>
              <a:t>要因</a:t>
            </a:r>
            <a:endParaRPr kumimoji="1" lang="en-US" altLang="ja-JP" sz="3200" dirty="0"/>
          </a:p>
          <a:p>
            <a:r>
              <a:rPr kumimoji="1" lang="ja-JP" altLang="en-US" sz="2800" dirty="0"/>
              <a:t>共感要因</a:t>
            </a:r>
            <a:endParaRPr kumimoji="1" lang="en-US" altLang="ja-JP" sz="2800" dirty="0"/>
          </a:p>
          <a:p>
            <a:r>
              <a:rPr lang="ja-JP" altLang="en-US" sz="2800" dirty="0"/>
              <a:t>　共鳴的共感</a:t>
            </a:r>
            <a:r>
              <a:rPr lang="en-US" altLang="ja-JP" sz="2800" dirty="0"/>
              <a:t>,</a:t>
            </a:r>
            <a:r>
              <a:rPr lang="ja-JP" altLang="en-US" sz="2800" dirty="0"/>
              <a:t>認知的共感</a:t>
            </a:r>
            <a:r>
              <a:rPr lang="en-US" altLang="ja-JP" sz="2800" dirty="0"/>
              <a:t>,</a:t>
            </a:r>
            <a:r>
              <a:rPr lang="ja-JP" altLang="en-US" sz="2800" dirty="0"/>
              <a:t>情動的共感の</a:t>
            </a:r>
            <a:r>
              <a:rPr lang="en-US" altLang="ja-JP" sz="2800" dirty="0"/>
              <a:t>3</a:t>
            </a:r>
            <a:r>
              <a:rPr lang="ja-JP" altLang="en-US" sz="2800" dirty="0"/>
              <a:t>水準</a:t>
            </a:r>
            <a:endParaRPr lang="en-US" altLang="ja-JP" sz="2800" dirty="0"/>
          </a:p>
          <a:p>
            <a:endParaRPr kumimoji="1" lang="en-US" altLang="ja-JP" sz="2800" dirty="0"/>
          </a:p>
          <a:p>
            <a:r>
              <a:rPr kumimoji="1" lang="en-US" altLang="ja-JP" sz="3200" dirty="0"/>
              <a:t>1</a:t>
            </a:r>
            <a:r>
              <a:rPr kumimoji="1" lang="ja-JP" altLang="en-US" sz="3200" dirty="0"/>
              <a:t>要因分散分析</a:t>
            </a:r>
            <a:endParaRPr kumimoji="1" lang="en-US" altLang="ja-JP" sz="3200" dirty="0"/>
          </a:p>
          <a:p>
            <a:r>
              <a:rPr lang="ja-JP" altLang="en-US" sz="3200" dirty="0"/>
              <a:t>　</a:t>
            </a:r>
            <a:r>
              <a:rPr lang="ja-JP" altLang="en-US" sz="2800" dirty="0"/>
              <a:t>親近感因子：</a:t>
            </a:r>
            <a:r>
              <a:rPr lang="en-US" altLang="ja-JP" sz="2800" dirty="0"/>
              <a:t>3</a:t>
            </a:r>
            <a:r>
              <a:rPr lang="ja-JP" altLang="en-US" sz="2800" dirty="0"/>
              <a:t>水準すべてに有意な主効果（</a:t>
            </a:r>
            <a:r>
              <a:rPr lang="en-US" altLang="ja-JP" sz="2800" dirty="0"/>
              <a:t>p&lt;0.01</a:t>
            </a:r>
            <a:r>
              <a:rPr lang="ja-JP" altLang="en-US" sz="2800" dirty="0"/>
              <a:t>）</a:t>
            </a:r>
            <a:endParaRPr lang="en-US" altLang="ja-JP" sz="3200" dirty="0"/>
          </a:p>
          <a:p>
            <a:r>
              <a:rPr lang="ja-JP" altLang="en-US" sz="3200" dirty="0"/>
              <a:t>　</a:t>
            </a:r>
            <a:r>
              <a:rPr lang="ja-JP" altLang="en-US" sz="2800" dirty="0"/>
              <a:t>社交性因子：</a:t>
            </a:r>
            <a:r>
              <a:rPr lang="en-US" altLang="ja-JP" sz="2800" dirty="0"/>
              <a:t>3</a:t>
            </a:r>
            <a:r>
              <a:rPr lang="ja-JP" altLang="en-US" sz="2800" dirty="0"/>
              <a:t>水準すべてに有意な主効果（</a:t>
            </a:r>
            <a:r>
              <a:rPr lang="en-US" altLang="ja-JP" sz="2800" dirty="0"/>
              <a:t>p&lt;0.01</a:t>
            </a:r>
            <a:r>
              <a:rPr lang="ja-JP" altLang="en-US" sz="2800" dirty="0"/>
              <a:t>）</a:t>
            </a:r>
            <a:endParaRPr lang="en-US" altLang="ja-JP" sz="3200" dirty="0"/>
          </a:p>
          <a:p>
            <a:r>
              <a:rPr lang="ja-JP" altLang="en-US" sz="3200" dirty="0"/>
              <a:t>　</a:t>
            </a:r>
            <a:r>
              <a:rPr lang="ja-JP" altLang="en-US" sz="2800" dirty="0"/>
              <a:t>慎重性因子：認知的共感と情動的共感の間で有意な主効果（</a:t>
            </a:r>
            <a:r>
              <a:rPr lang="en-US" altLang="ja-JP" sz="2800" dirty="0"/>
              <a:t>p&lt;0.01</a:t>
            </a:r>
            <a:r>
              <a:rPr lang="ja-JP" altLang="en-US" sz="2800" dirty="0"/>
              <a:t>）</a:t>
            </a:r>
            <a:endParaRPr lang="en-US" altLang="ja-JP" sz="2800" dirty="0"/>
          </a:p>
        </p:txBody>
      </p:sp>
    </p:spTree>
    <p:extLst>
      <p:ext uri="{BB962C8B-B14F-4D97-AF65-F5344CB8AC3E}">
        <p14:creationId xmlns:p14="http://schemas.microsoft.com/office/powerpoint/2010/main" val="739226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43B91773-CF92-4875-A7DC-029A95F73E2E}"/>
              </a:ext>
            </a:extLst>
          </p:cNvPr>
          <p:cNvSpPr>
            <a:spLocks noGrp="1"/>
          </p:cNvSpPr>
          <p:nvPr>
            <p:ph type="sldNum" sz="quarter" idx="12"/>
          </p:nvPr>
        </p:nvSpPr>
        <p:spPr/>
        <p:txBody>
          <a:bodyPr/>
          <a:lstStyle/>
          <a:p>
            <a:fld id="{A9F39311-2487-463E-8F9C-AADBF1B991B2}" type="slidenum">
              <a:rPr kumimoji="1" lang="ja-JP" altLang="en-US" smtClean="0"/>
              <a:t>16</a:t>
            </a:fld>
            <a:endParaRPr kumimoji="1" lang="ja-JP" altLang="en-US"/>
          </a:p>
        </p:txBody>
      </p:sp>
      <p:sp>
        <p:nvSpPr>
          <p:cNvPr id="5" name="タイトル 1">
            <a:extLst>
              <a:ext uri="{FF2B5EF4-FFF2-40B4-BE49-F238E27FC236}">
                <a16:creationId xmlns="" xmlns:a16="http://schemas.microsoft.com/office/drawing/2014/main" id="{765B31E5-F7D5-49C4-84D8-5699FDDC8C4A}"/>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親近感因子における分析と考察</a:t>
            </a:r>
            <a:endParaRPr kumimoji="1" lang="ja-JP" altLang="en-US" dirty="0">
              <a:solidFill>
                <a:schemeClr val="tx1">
                  <a:lumMod val="75000"/>
                  <a:lumOff val="25000"/>
                </a:schemeClr>
              </a:solidFill>
            </a:endParaRPr>
          </a:p>
        </p:txBody>
      </p:sp>
      <p:sp>
        <p:nvSpPr>
          <p:cNvPr id="8" name="テキスト ボックス 7">
            <a:extLst>
              <a:ext uri="{FF2B5EF4-FFF2-40B4-BE49-F238E27FC236}">
                <a16:creationId xmlns="" xmlns:a16="http://schemas.microsoft.com/office/drawing/2014/main" id="{F98E9122-4DC1-4F53-B2CB-A3F1FD121465}"/>
              </a:ext>
            </a:extLst>
          </p:cNvPr>
          <p:cNvSpPr txBox="1"/>
          <p:nvPr/>
        </p:nvSpPr>
        <p:spPr>
          <a:xfrm>
            <a:off x="175731" y="1459866"/>
            <a:ext cx="5613239" cy="3139321"/>
          </a:xfrm>
          <a:prstGeom prst="rect">
            <a:avLst/>
          </a:prstGeom>
          <a:noFill/>
        </p:spPr>
        <p:txBody>
          <a:bodyPr wrap="square" rtlCol="0">
            <a:spAutoFit/>
          </a:bodyPr>
          <a:lstStyle/>
          <a:p>
            <a:r>
              <a:rPr kumimoji="1" lang="ja-JP" altLang="en-US" dirty="0"/>
              <a:t>共鳴的共感＞認知的共感に有意な主効果（</a:t>
            </a:r>
            <a:r>
              <a:rPr kumimoji="1" lang="en-US" altLang="ja-JP" dirty="0"/>
              <a:t>p&lt;0.01</a:t>
            </a:r>
            <a:r>
              <a:rPr kumimoji="1" lang="ja-JP" altLang="en-US" dirty="0"/>
              <a:t>）</a:t>
            </a:r>
            <a:endParaRPr kumimoji="1" lang="en-US" altLang="ja-JP" dirty="0"/>
          </a:p>
          <a:p>
            <a:r>
              <a:rPr lang="ja-JP" altLang="en-US" dirty="0"/>
              <a:t>共鳴的共感＞情動的共感に有意な主効果（</a:t>
            </a:r>
            <a:r>
              <a:rPr lang="en-US" altLang="ja-JP" dirty="0"/>
              <a:t>p&lt;0.01</a:t>
            </a:r>
            <a:r>
              <a:rPr lang="ja-JP" altLang="en-US" dirty="0"/>
              <a:t>）</a:t>
            </a:r>
            <a:endParaRPr lang="en-US" altLang="ja-JP" dirty="0"/>
          </a:p>
          <a:p>
            <a:r>
              <a:rPr kumimoji="1" lang="ja-JP" altLang="en-US" dirty="0"/>
              <a:t>認知的共感＞情動的共感に有意な主効果（</a:t>
            </a:r>
            <a:r>
              <a:rPr kumimoji="1" lang="en-US" altLang="ja-JP" dirty="0"/>
              <a:t>p&lt;0.01</a:t>
            </a:r>
            <a:r>
              <a:rPr kumimoji="1" lang="ja-JP" altLang="en-US" dirty="0"/>
              <a:t>）</a:t>
            </a:r>
            <a:endParaRPr kumimoji="1" lang="en-US" altLang="ja-JP" dirty="0"/>
          </a:p>
          <a:p>
            <a:endParaRPr lang="en-US" altLang="ja-JP" dirty="0"/>
          </a:p>
          <a:p>
            <a:endParaRPr kumimoji="1" lang="en-US" altLang="ja-JP" dirty="0"/>
          </a:p>
          <a:p>
            <a:r>
              <a:rPr kumimoji="1" lang="ja-JP" altLang="en-US" dirty="0"/>
              <a:t>実体や実体験のないエージェントが経験を踏まえた具体的な言動を行う</a:t>
            </a:r>
            <a:endParaRPr kumimoji="1" lang="en-US" altLang="ja-JP" dirty="0"/>
          </a:p>
          <a:p>
            <a:endParaRPr lang="en-US" altLang="ja-JP" dirty="0"/>
          </a:p>
          <a:p>
            <a:endParaRPr kumimoji="1" lang="en-US" altLang="ja-JP" dirty="0"/>
          </a:p>
          <a:p>
            <a:endParaRPr kumimoji="1" lang="en-US" altLang="ja-JP" dirty="0"/>
          </a:p>
          <a:p>
            <a:r>
              <a:rPr lang="ja-JP" altLang="en-US" dirty="0"/>
              <a:t>　わかっているふりをしていると感じるのではないか</a:t>
            </a:r>
            <a:endParaRPr kumimoji="1" lang="ja-JP" altLang="en-US" dirty="0"/>
          </a:p>
        </p:txBody>
      </p:sp>
      <p:cxnSp>
        <p:nvCxnSpPr>
          <p:cNvPr id="6" name="直線矢印コネクタ 5">
            <a:extLst>
              <a:ext uri="{FF2B5EF4-FFF2-40B4-BE49-F238E27FC236}">
                <a16:creationId xmlns="" xmlns:a16="http://schemas.microsoft.com/office/drawing/2014/main" id="{449AD094-5336-4415-A317-2713D2803D2B}"/>
              </a:ext>
            </a:extLst>
          </p:cNvPr>
          <p:cNvCxnSpPr/>
          <p:nvPr/>
        </p:nvCxnSpPr>
        <p:spPr>
          <a:xfrm>
            <a:off x="2965142" y="3488184"/>
            <a:ext cx="0" cy="5504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3"/>
          <a:stretch>
            <a:fillRect/>
          </a:stretch>
        </p:blipFill>
        <p:spPr>
          <a:xfrm>
            <a:off x="5754554" y="1459866"/>
            <a:ext cx="6337558" cy="3750284"/>
          </a:xfrm>
          <a:prstGeom prst="rect">
            <a:avLst/>
          </a:prstGeom>
        </p:spPr>
      </p:pic>
    </p:spTree>
    <p:extLst>
      <p:ext uri="{BB962C8B-B14F-4D97-AF65-F5344CB8AC3E}">
        <p14:creationId xmlns:p14="http://schemas.microsoft.com/office/powerpoint/2010/main" val="1671076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76896F28-B205-4CE6-B6B9-AEA1B35006CF}"/>
              </a:ext>
            </a:extLst>
          </p:cNvPr>
          <p:cNvSpPr>
            <a:spLocks noGrp="1"/>
          </p:cNvSpPr>
          <p:nvPr>
            <p:ph type="sldNum" sz="quarter" idx="12"/>
          </p:nvPr>
        </p:nvSpPr>
        <p:spPr/>
        <p:txBody>
          <a:bodyPr/>
          <a:lstStyle/>
          <a:p>
            <a:fld id="{A9F39311-2487-463E-8F9C-AADBF1B991B2}" type="slidenum">
              <a:rPr kumimoji="1" lang="ja-JP" altLang="en-US" smtClean="0"/>
              <a:t>17</a:t>
            </a:fld>
            <a:endParaRPr kumimoji="1" lang="ja-JP" altLang="en-US"/>
          </a:p>
        </p:txBody>
      </p:sp>
      <p:sp>
        <p:nvSpPr>
          <p:cNvPr id="5" name="タイトル 1">
            <a:extLst>
              <a:ext uri="{FF2B5EF4-FFF2-40B4-BE49-F238E27FC236}">
                <a16:creationId xmlns="" xmlns:a16="http://schemas.microsoft.com/office/drawing/2014/main" id="{7F90F83B-79B2-489A-9A2C-5568AC95DBD8}"/>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社交性因子における分析と考察</a:t>
            </a:r>
            <a:endParaRPr kumimoji="1" lang="ja-JP" altLang="en-US" dirty="0">
              <a:solidFill>
                <a:schemeClr val="tx1">
                  <a:lumMod val="75000"/>
                  <a:lumOff val="25000"/>
                </a:schemeClr>
              </a:solidFill>
            </a:endParaRPr>
          </a:p>
        </p:txBody>
      </p:sp>
      <p:sp>
        <p:nvSpPr>
          <p:cNvPr id="7" name="テキスト ボックス 6">
            <a:extLst>
              <a:ext uri="{FF2B5EF4-FFF2-40B4-BE49-F238E27FC236}">
                <a16:creationId xmlns="" xmlns:a16="http://schemas.microsoft.com/office/drawing/2014/main" id="{80F6AF80-8BDB-4C5F-8B6E-8E22D12342BA}"/>
              </a:ext>
            </a:extLst>
          </p:cNvPr>
          <p:cNvSpPr txBox="1"/>
          <p:nvPr/>
        </p:nvSpPr>
        <p:spPr>
          <a:xfrm>
            <a:off x="175732" y="1610786"/>
            <a:ext cx="5187576" cy="2031325"/>
          </a:xfrm>
          <a:prstGeom prst="rect">
            <a:avLst/>
          </a:prstGeom>
          <a:noFill/>
        </p:spPr>
        <p:txBody>
          <a:bodyPr wrap="square" rtlCol="0">
            <a:spAutoFit/>
          </a:bodyPr>
          <a:lstStyle/>
          <a:p>
            <a:r>
              <a:rPr kumimoji="1" lang="ja-JP" altLang="en-US" dirty="0"/>
              <a:t>共鳴的共感＞認知的共感に有意な主効果（</a:t>
            </a:r>
            <a:r>
              <a:rPr kumimoji="1" lang="en-US" altLang="ja-JP" dirty="0"/>
              <a:t>p&lt;0.01</a:t>
            </a:r>
            <a:r>
              <a:rPr kumimoji="1" lang="ja-JP" altLang="en-US" dirty="0"/>
              <a:t>）</a:t>
            </a:r>
            <a:endParaRPr kumimoji="1" lang="en-US" altLang="ja-JP" dirty="0"/>
          </a:p>
          <a:p>
            <a:r>
              <a:rPr lang="ja-JP" altLang="en-US" dirty="0"/>
              <a:t>共鳴的共感＞情動的共感に有意な主効果（</a:t>
            </a:r>
            <a:r>
              <a:rPr lang="en-US" altLang="ja-JP" dirty="0"/>
              <a:t>p&lt;0.01</a:t>
            </a:r>
            <a:r>
              <a:rPr lang="ja-JP" altLang="en-US" dirty="0"/>
              <a:t>）</a:t>
            </a:r>
            <a:endParaRPr lang="en-US" altLang="ja-JP" dirty="0"/>
          </a:p>
          <a:p>
            <a:r>
              <a:rPr kumimoji="1" lang="ja-JP" altLang="en-US" dirty="0"/>
              <a:t>認知的共感＞情動的共感に有意な主効果（</a:t>
            </a:r>
            <a:r>
              <a:rPr kumimoji="1" lang="en-US" altLang="ja-JP" dirty="0"/>
              <a:t>p&lt;0.01</a:t>
            </a:r>
            <a:r>
              <a:rPr kumimoji="1" lang="ja-JP" altLang="en-US" dirty="0"/>
              <a:t>）</a:t>
            </a:r>
            <a:endParaRPr kumimoji="1" lang="en-US" altLang="ja-JP" dirty="0"/>
          </a:p>
          <a:p>
            <a:endParaRPr lang="en-US" altLang="ja-JP" dirty="0"/>
          </a:p>
          <a:p>
            <a:endParaRPr kumimoji="1" lang="en-US" altLang="ja-JP" dirty="0"/>
          </a:p>
          <a:p>
            <a:r>
              <a:rPr kumimoji="1" lang="ja-JP" altLang="en-US" dirty="0"/>
              <a:t>実体ないエージェントが深い共感を示すことで白々しいと感じるのではないか</a:t>
            </a:r>
          </a:p>
        </p:txBody>
      </p:sp>
      <p:pic>
        <p:nvPicPr>
          <p:cNvPr id="3" name="図 2"/>
          <p:cNvPicPr>
            <a:picLocks noChangeAspect="1"/>
          </p:cNvPicPr>
          <p:nvPr/>
        </p:nvPicPr>
        <p:blipFill>
          <a:blip r:embed="rId2"/>
          <a:stretch>
            <a:fillRect/>
          </a:stretch>
        </p:blipFill>
        <p:spPr>
          <a:xfrm>
            <a:off x="5650070" y="1610786"/>
            <a:ext cx="6366198" cy="3775698"/>
          </a:xfrm>
          <a:prstGeom prst="rect">
            <a:avLst/>
          </a:prstGeom>
        </p:spPr>
      </p:pic>
    </p:spTree>
    <p:extLst>
      <p:ext uri="{BB962C8B-B14F-4D97-AF65-F5344CB8AC3E}">
        <p14:creationId xmlns:p14="http://schemas.microsoft.com/office/powerpoint/2010/main" val="161306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F7D7EAF4-005C-437A-90EC-EE005F8E58EA}"/>
              </a:ext>
            </a:extLst>
          </p:cNvPr>
          <p:cNvSpPr>
            <a:spLocks noGrp="1"/>
          </p:cNvSpPr>
          <p:nvPr>
            <p:ph type="sldNum" sz="quarter" idx="12"/>
          </p:nvPr>
        </p:nvSpPr>
        <p:spPr/>
        <p:txBody>
          <a:bodyPr/>
          <a:lstStyle/>
          <a:p>
            <a:fld id="{A9F39311-2487-463E-8F9C-AADBF1B991B2}" type="slidenum">
              <a:rPr kumimoji="1" lang="ja-JP" altLang="en-US" smtClean="0"/>
              <a:t>18</a:t>
            </a:fld>
            <a:endParaRPr kumimoji="1" lang="ja-JP" altLang="en-US"/>
          </a:p>
        </p:txBody>
      </p:sp>
      <p:sp>
        <p:nvSpPr>
          <p:cNvPr id="5" name="タイトル 1">
            <a:extLst>
              <a:ext uri="{FF2B5EF4-FFF2-40B4-BE49-F238E27FC236}">
                <a16:creationId xmlns="" xmlns:a16="http://schemas.microsoft.com/office/drawing/2014/main" id="{B36B6394-B8BB-4997-AB62-DC842FBECBE6}"/>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慎重性因子における分析と考察</a:t>
            </a:r>
            <a:endParaRPr kumimoji="1" lang="ja-JP" altLang="en-US" dirty="0">
              <a:solidFill>
                <a:schemeClr val="tx1">
                  <a:lumMod val="75000"/>
                  <a:lumOff val="25000"/>
                </a:schemeClr>
              </a:solidFill>
            </a:endParaRPr>
          </a:p>
        </p:txBody>
      </p:sp>
      <p:sp>
        <p:nvSpPr>
          <p:cNvPr id="6" name="テキスト ボックス 5">
            <a:extLst>
              <a:ext uri="{FF2B5EF4-FFF2-40B4-BE49-F238E27FC236}">
                <a16:creationId xmlns="" xmlns:a16="http://schemas.microsoft.com/office/drawing/2014/main" id="{BAF55696-AB9E-4C9F-842D-70937D9256D0}"/>
              </a:ext>
            </a:extLst>
          </p:cNvPr>
          <p:cNvSpPr txBox="1"/>
          <p:nvPr/>
        </p:nvSpPr>
        <p:spPr>
          <a:xfrm>
            <a:off x="175732" y="1486497"/>
            <a:ext cx="5323126" cy="2862322"/>
          </a:xfrm>
          <a:prstGeom prst="rect">
            <a:avLst/>
          </a:prstGeom>
          <a:noFill/>
        </p:spPr>
        <p:txBody>
          <a:bodyPr wrap="square" rtlCol="0">
            <a:spAutoFit/>
          </a:bodyPr>
          <a:lstStyle/>
          <a:p>
            <a:r>
              <a:rPr kumimoji="1" lang="ja-JP" altLang="en-US" dirty="0"/>
              <a:t>認知的共感＞情動的共感に有意な主効果（</a:t>
            </a:r>
            <a:r>
              <a:rPr kumimoji="1" lang="en-US" altLang="ja-JP" dirty="0"/>
              <a:t>p&lt;0.01</a:t>
            </a:r>
            <a:r>
              <a:rPr kumimoji="1" lang="ja-JP" altLang="en-US" dirty="0"/>
              <a:t>）</a:t>
            </a:r>
            <a:endParaRPr kumimoji="1" lang="en-US" altLang="ja-JP" dirty="0"/>
          </a:p>
          <a:p>
            <a:endParaRPr kumimoji="1" lang="en-US" altLang="ja-JP" dirty="0"/>
          </a:p>
          <a:p>
            <a:r>
              <a:rPr lang="ja-JP" altLang="en-US" dirty="0"/>
              <a:t>情動的共感よりも認知的共感を示すほうが高い評価が得られた</a:t>
            </a:r>
            <a:endParaRPr lang="en-US" altLang="ja-JP" dirty="0"/>
          </a:p>
          <a:p>
            <a:r>
              <a:rPr lang="ja-JP" altLang="en-US" dirty="0"/>
              <a:t>共鳴的共感と認知的共感の間では有意差がない</a:t>
            </a:r>
            <a:endParaRPr lang="en-US" altLang="ja-JP" dirty="0"/>
          </a:p>
          <a:p>
            <a:endParaRPr kumimoji="1" lang="en-US" altLang="ja-JP" dirty="0"/>
          </a:p>
          <a:p>
            <a:endParaRPr lang="en-US" altLang="ja-JP" dirty="0"/>
          </a:p>
          <a:p>
            <a:r>
              <a:rPr lang="ja-JP" altLang="en-US" dirty="0"/>
              <a:t>知識</a:t>
            </a:r>
            <a:r>
              <a:rPr lang="ja-JP" altLang="en-US" dirty="0" smtClean="0"/>
              <a:t>として</a:t>
            </a:r>
            <a:r>
              <a:rPr lang="ja-JP" altLang="en-US" dirty="0"/>
              <a:t>知</a:t>
            </a:r>
            <a:r>
              <a:rPr lang="ja-JP" altLang="en-US" dirty="0" smtClean="0"/>
              <a:t>ってはいるが実体験のない</a:t>
            </a:r>
            <a:r>
              <a:rPr kumimoji="1" lang="ja-JP" altLang="en-US" dirty="0" smtClean="0"/>
              <a:t>第三者</a:t>
            </a:r>
            <a:r>
              <a:rPr kumimoji="1" lang="ja-JP" altLang="en-US" dirty="0"/>
              <a:t>として答えるため他の因子と比べて認知的共感の評価が上がったのではないか</a:t>
            </a:r>
            <a:endParaRPr kumimoji="1" lang="en-US" altLang="ja-JP" dirty="0"/>
          </a:p>
        </p:txBody>
      </p:sp>
      <p:pic>
        <p:nvPicPr>
          <p:cNvPr id="3" name="図 2"/>
          <p:cNvPicPr>
            <a:picLocks noChangeAspect="1"/>
          </p:cNvPicPr>
          <p:nvPr/>
        </p:nvPicPr>
        <p:blipFill>
          <a:blip r:embed="rId3"/>
          <a:stretch>
            <a:fillRect/>
          </a:stretch>
        </p:blipFill>
        <p:spPr>
          <a:xfrm>
            <a:off x="5610734" y="1486497"/>
            <a:ext cx="6198728" cy="3709346"/>
          </a:xfrm>
          <a:prstGeom prst="rect">
            <a:avLst/>
          </a:prstGeom>
        </p:spPr>
      </p:pic>
    </p:spTree>
    <p:extLst>
      <p:ext uri="{BB962C8B-B14F-4D97-AF65-F5344CB8AC3E}">
        <p14:creationId xmlns:p14="http://schemas.microsoft.com/office/powerpoint/2010/main" val="4285734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A2AA5E22-D46F-401A-A162-EE37C44B2127}"/>
              </a:ext>
            </a:extLst>
          </p:cNvPr>
          <p:cNvSpPr>
            <a:spLocks noGrp="1"/>
          </p:cNvSpPr>
          <p:nvPr>
            <p:ph type="sldNum" sz="quarter" idx="12"/>
          </p:nvPr>
        </p:nvSpPr>
        <p:spPr/>
        <p:txBody>
          <a:bodyPr/>
          <a:lstStyle/>
          <a:p>
            <a:fld id="{A9F39311-2487-463E-8F9C-AADBF1B991B2}" type="slidenum">
              <a:rPr kumimoji="1" lang="ja-JP" altLang="en-US" smtClean="0"/>
              <a:t>19</a:t>
            </a:fld>
            <a:endParaRPr kumimoji="1" lang="ja-JP" altLang="en-US"/>
          </a:p>
        </p:txBody>
      </p:sp>
      <p:sp>
        <p:nvSpPr>
          <p:cNvPr id="5" name="タイトル 1">
            <a:extLst>
              <a:ext uri="{FF2B5EF4-FFF2-40B4-BE49-F238E27FC236}">
                <a16:creationId xmlns="" xmlns:a16="http://schemas.microsoft.com/office/drawing/2014/main" id="{8A605DA0-42B9-4F35-B282-C062BE3306EE}"/>
              </a:ext>
            </a:extLst>
          </p:cNvPr>
          <p:cNvSpPr>
            <a:spLocks noGrp="1"/>
          </p:cNvSpPr>
          <p:nvPr>
            <p:ph type="title"/>
          </p:nvPr>
        </p:nvSpPr>
        <p:spPr>
          <a:xfrm>
            <a:off x="838200" y="365125"/>
            <a:ext cx="10515600" cy="1325563"/>
          </a:xfrm>
        </p:spPr>
        <p:txBody>
          <a:bodyPr/>
          <a:lstStyle/>
          <a:p>
            <a:r>
              <a:rPr kumimoji="1" lang="ja-JP" altLang="en-US" dirty="0">
                <a:solidFill>
                  <a:schemeClr val="tx1">
                    <a:lumMod val="75000"/>
                    <a:lumOff val="25000"/>
                  </a:schemeClr>
                </a:solidFill>
              </a:rPr>
              <a:t>まとめ</a:t>
            </a:r>
          </a:p>
        </p:txBody>
      </p:sp>
      <p:sp>
        <p:nvSpPr>
          <p:cNvPr id="6" name="テキスト ボックス 5">
            <a:extLst>
              <a:ext uri="{FF2B5EF4-FFF2-40B4-BE49-F238E27FC236}">
                <a16:creationId xmlns="" xmlns:a16="http://schemas.microsoft.com/office/drawing/2014/main" id="{B36320F2-2B98-4B28-BEFB-1B87AA0A1648}"/>
              </a:ext>
            </a:extLst>
          </p:cNvPr>
          <p:cNvSpPr txBox="1"/>
          <p:nvPr/>
        </p:nvSpPr>
        <p:spPr>
          <a:xfrm>
            <a:off x="351692" y="1710838"/>
            <a:ext cx="11333342" cy="1384995"/>
          </a:xfrm>
          <a:prstGeom prst="rect">
            <a:avLst/>
          </a:prstGeom>
          <a:noFill/>
        </p:spPr>
        <p:txBody>
          <a:bodyPr wrap="square" rtlCol="0">
            <a:spAutoFit/>
          </a:bodyPr>
          <a:lstStyle/>
          <a:p>
            <a:r>
              <a:rPr kumimoji="1" lang="ja-JP" altLang="en-US" sz="2800" dirty="0"/>
              <a:t>本研究ではエージェントの雑談動画を視聴してもらい</a:t>
            </a:r>
            <a:r>
              <a:rPr kumimoji="1" lang="en-US" altLang="ja-JP" sz="2800" dirty="0"/>
              <a:t>,</a:t>
            </a:r>
            <a:r>
              <a:rPr lang="ja-JP" altLang="en-US" sz="2800" dirty="0"/>
              <a:t>エージェントの表出する共感行動の印象を評価</a:t>
            </a:r>
            <a:r>
              <a:rPr lang="en-US" altLang="ja-JP" sz="2800" dirty="0"/>
              <a:t>,</a:t>
            </a:r>
            <a:r>
              <a:rPr lang="ja-JP" altLang="en-US" sz="2800" dirty="0"/>
              <a:t>比較しエージェントの行う共感行動の妥当性を検証した</a:t>
            </a:r>
            <a:endParaRPr kumimoji="1" lang="en-US" altLang="ja-JP" sz="2800" dirty="0"/>
          </a:p>
        </p:txBody>
      </p:sp>
      <p:cxnSp>
        <p:nvCxnSpPr>
          <p:cNvPr id="9" name="直線矢印コネクタ 8">
            <a:extLst>
              <a:ext uri="{FF2B5EF4-FFF2-40B4-BE49-F238E27FC236}">
                <a16:creationId xmlns="" xmlns:a16="http://schemas.microsoft.com/office/drawing/2014/main" id="{7FD3F844-7BAD-40DB-9251-F6EA75C297E3}"/>
              </a:ext>
            </a:extLst>
          </p:cNvPr>
          <p:cNvCxnSpPr>
            <a:cxnSpLocks/>
            <a:stCxn id="6" idx="2"/>
            <a:endCxn id="12" idx="0"/>
          </p:cNvCxnSpPr>
          <p:nvPr/>
        </p:nvCxnSpPr>
        <p:spPr>
          <a:xfrm>
            <a:off x="6018363" y="3095833"/>
            <a:ext cx="0" cy="6201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 xmlns:a16="http://schemas.microsoft.com/office/drawing/2014/main" id="{14ACB589-D26E-4B99-BBD1-2A5A6023912B}"/>
              </a:ext>
            </a:extLst>
          </p:cNvPr>
          <p:cNvSpPr txBox="1"/>
          <p:nvPr/>
        </p:nvSpPr>
        <p:spPr>
          <a:xfrm>
            <a:off x="351692" y="3716002"/>
            <a:ext cx="11333342" cy="1815882"/>
          </a:xfrm>
          <a:prstGeom prst="rect">
            <a:avLst/>
          </a:prstGeom>
          <a:noFill/>
        </p:spPr>
        <p:txBody>
          <a:bodyPr wrap="square" rtlCol="0">
            <a:spAutoFit/>
          </a:bodyPr>
          <a:lstStyle/>
          <a:p>
            <a:r>
              <a:rPr lang="ja-JP" altLang="en-US" sz="2800" dirty="0"/>
              <a:t>エージェントの行う共感行動は共鳴的共感を示すことが好印象だった</a:t>
            </a:r>
            <a:endParaRPr lang="en-US" altLang="ja-JP" sz="2800" dirty="0"/>
          </a:p>
          <a:p>
            <a:endParaRPr kumimoji="1" lang="en-US" altLang="ja-JP" sz="2800" dirty="0"/>
          </a:p>
          <a:p>
            <a:r>
              <a:rPr lang="ja-JP" altLang="en-US" sz="2800" dirty="0"/>
              <a:t>雑談ではカウンセリングような心の内面の深い共感を示すことは他の共感レベルに比べて評価が低かった</a:t>
            </a:r>
            <a:endParaRPr kumimoji="1" lang="en-US" altLang="ja-JP" sz="2800" dirty="0"/>
          </a:p>
        </p:txBody>
      </p:sp>
    </p:spTree>
    <p:extLst>
      <p:ext uri="{BB962C8B-B14F-4D97-AF65-F5344CB8AC3E}">
        <p14:creationId xmlns:p14="http://schemas.microsoft.com/office/powerpoint/2010/main" val="193456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tx1">
                    <a:lumMod val="85000"/>
                    <a:lumOff val="15000"/>
                  </a:schemeClr>
                </a:solidFill>
              </a:rPr>
              <a:t>研究の背景</a:t>
            </a:r>
          </a:p>
        </p:txBody>
      </p:sp>
      <p:sp>
        <p:nvSpPr>
          <p:cNvPr id="3" name="コンテンツ プレースホルダー 2"/>
          <p:cNvSpPr>
            <a:spLocks noGrp="1"/>
          </p:cNvSpPr>
          <p:nvPr>
            <p:ph idx="1"/>
          </p:nvPr>
        </p:nvSpPr>
        <p:spPr>
          <a:xfrm>
            <a:off x="173421" y="1573968"/>
            <a:ext cx="12018579" cy="5147508"/>
          </a:xfrm>
        </p:spPr>
        <p:txBody>
          <a:bodyPr>
            <a:normAutofit/>
          </a:bodyPr>
          <a:lstStyle/>
          <a:p>
            <a:pPr marL="457200" lvl="1" indent="0">
              <a:buNone/>
            </a:pPr>
            <a:r>
              <a:rPr lang="ja-JP" altLang="en-US" dirty="0">
                <a:solidFill>
                  <a:schemeClr val="tx1">
                    <a:lumMod val="85000"/>
                    <a:lumOff val="15000"/>
                  </a:schemeClr>
                </a:solidFill>
              </a:rPr>
              <a:t>　　　　</a:t>
            </a:r>
            <a:r>
              <a:rPr lang="ja-JP" altLang="en-US" sz="2800" dirty="0">
                <a:solidFill>
                  <a:schemeClr val="tx1">
                    <a:lumMod val="85000"/>
                    <a:lumOff val="15000"/>
                  </a:schemeClr>
                </a:solidFill>
              </a:rPr>
              <a:t>　近年急速にデジタル化が進み人間は画面上のエージェントと</a:t>
            </a:r>
            <a:r>
              <a:rPr lang="en-US" altLang="ja-JP" sz="2800" dirty="0">
                <a:solidFill>
                  <a:schemeClr val="tx1">
                    <a:lumMod val="85000"/>
                    <a:lumOff val="15000"/>
                  </a:schemeClr>
                </a:solidFill>
              </a:rPr>
              <a:t/>
            </a:r>
            <a:br>
              <a:rPr lang="en-US" altLang="ja-JP" sz="2800" dirty="0">
                <a:solidFill>
                  <a:schemeClr val="tx1">
                    <a:lumMod val="85000"/>
                    <a:lumOff val="15000"/>
                  </a:schemeClr>
                </a:solidFill>
              </a:rPr>
            </a:br>
            <a:r>
              <a:rPr lang="ja-JP" altLang="en-US" sz="2800" dirty="0">
                <a:solidFill>
                  <a:schemeClr val="tx1">
                    <a:lumMod val="85000"/>
                    <a:lumOff val="15000"/>
                  </a:schemeClr>
                </a:solidFill>
              </a:rPr>
              <a:t>　　　　  コミュニケーションをする機会が増えてきている</a:t>
            </a:r>
            <a:endParaRPr lang="en-US" altLang="ja-JP" sz="2800" dirty="0">
              <a:solidFill>
                <a:schemeClr val="tx1">
                  <a:lumMod val="85000"/>
                  <a:lumOff val="15000"/>
                </a:schemeClr>
              </a:solidFill>
            </a:endParaRPr>
          </a:p>
          <a:p>
            <a:pPr marL="0" indent="0">
              <a:buNone/>
            </a:pPr>
            <a:endParaRPr lang="en-US" altLang="ja-JP" sz="3200" dirty="0">
              <a:solidFill>
                <a:schemeClr val="tx1">
                  <a:lumMod val="85000"/>
                  <a:lumOff val="15000"/>
                </a:schemeClr>
              </a:solidFill>
            </a:endParaRPr>
          </a:p>
          <a:p>
            <a:pPr marL="0" indent="0">
              <a:buNone/>
            </a:pPr>
            <a:r>
              <a:rPr lang="ja-JP" altLang="en-US" sz="3200" dirty="0">
                <a:solidFill>
                  <a:schemeClr val="tx1">
                    <a:lumMod val="85000"/>
                    <a:lumOff val="15000"/>
                  </a:schemeClr>
                </a:solidFill>
              </a:rPr>
              <a:t>　　　　　　</a:t>
            </a:r>
            <a:r>
              <a:rPr lang="ja-JP" altLang="en-US" dirty="0">
                <a:solidFill>
                  <a:schemeClr val="tx1">
                    <a:lumMod val="85000"/>
                    <a:lumOff val="15000"/>
                  </a:schemeClr>
                </a:solidFill>
              </a:rPr>
              <a:t>エージェントが会話で共感行動をとることで人間と</a:t>
            </a:r>
            <a:endParaRPr lang="en-US" altLang="ja-JP" dirty="0">
              <a:solidFill>
                <a:schemeClr val="tx1">
                  <a:lumMod val="85000"/>
                  <a:lumOff val="15000"/>
                </a:schemeClr>
              </a:solidFill>
            </a:endParaRPr>
          </a:p>
          <a:p>
            <a:pPr marL="0" indent="0">
              <a:buNone/>
            </a:pPr>
            <a:r>
              <a:rPr lang="ja-JP" altLang="en-US" dirty="0">
                <a:solidFill>
                  <a:schemeClr val="tx1">
                    <a:lumMod val="85000"/>
                    <a:lumOff val="15000"/>
                  </a:schemeClr>
                </a:solidFill>
              </a:rPr>
              <a:t>　　　　　　  エージェントとのインタラクションを向上させる</a:t>
            </a:r>
            <a:endParaRPr lang="ja-JP" altLang="ja-JP" sz="3200" dirty="0">
              <a:solidFill>
                <a:schemeClr val="tx1">
                  <a:lumMod val="85000"/>
                  <a:lumOff val="15000"/>
                </a:schemeClr>
              </a:solidFill>
            </a:endParaRPr>
          </a:p>
          <a:p>
            <a:endParaRPr kumimoji="1" lang="en-US" altLang="ja-JP" sz="3200" dirty="0">
              <a:solidFill>
                <a:schemeClr val="tx1">
                  <a:lumMod val="85000"/>
                  <a:lumOff val="15000"/>
                </a:schemeClr>
              </a:solidFill>
            </a:endParaRPr>
          </a:p>
          <a:p>
            <a:endParaRPr lang="en-US" altLang="ja-JP" sz="3200" dirty="0">
              <a:solidFill>
                <a:schemeClr val="tx1">
                  <a:lumMod val="85000"/>
                  <a:lumOff val="15000"/>
                </a:schemeClr>
              </a:solidFill>
            </a:endParaRPr>
          </a:p>
          <a:p>
            <a:pPr marL="0" indent="0">
              <a:buNone/>
            </a:pPr>
            <a:r>
              <a:rPr lang="ja-JP" altLang="en-US" sz="3200" dirty="0">
                <a:solidFill>
                  <a:schemeClr val="tx1">
                    <a:lumMod val="85000"/>
                    <a:lumOff val="15000"/>
                  </a:schemeClr>
                </a:solidFill>
              </a:rPr>
              <a:t>　　</a:t>
            </a:r>
            <a:endParaRPr lang="en-US" altLang="ja-JP" sz="3200" dirty="0">
              <a:solidFill>
                <a:schemeClr val="tx1">
                  <a:lumMod val="85000"/>
                  <a:lumOff val="15000"/>
                </a:schemeClr>
              </a:solidFill>
            </a:endParaRPr>
          </a:p>
          <a:p>
            <a:pPr marL="0" indent="0">
              <a:buNone/>
            </a:pPr>
            <a:r>
              <a:rPr lang="ja-JP" altLang="en-US" sz="3200" dirty="0">
                <a:solidFill>
                  <a:schemeClr val="tx1">
                    <a:lumMod val="85000"/>
                    <a:lumOff val="15000"/>
                  </a:schemeClr>
                </a:solidFill>
              </a:rPr>
              <a:t>　　　　 　</a:t>
            </a:r>
            <a:r>
              <a:rPr lang="ja-JP" altLang="en-US" dirty="0">
                <a:solidFill>
                  <a:schemeClr val="tx1">
                    <a:lumMod val="85000"/>
                    <a:lumOff val="15000"/>
                  </a:schemeClr>
                </a:solidFill>
              </a:rPr>
              <a:t>エージェントの行う共感行動に着目す</a:t>
            </a:r>
            <a:r>
              <a:rPr lang="ja-JP" altLang="en-US" sz="2400" dirty="0">
                <a:solidFill>
                  <a:schemeClr val="tx1">
                    <a:lumMod val="85000"/>
                    <a:lumOff val="15000"/>
                  </a:schemeClr>
                </a:solidFill>
              </a:rPr>
              <a:t>る</a:t>
            </a:r>
            <a:endParaRPr lang="en-US" altLang="ja-JP" sz="2400" dirty="0">
              <a:solidFill>
                <a:schemeClr val="tx1">
                  <a:lumMod val="85000"/>
                  <a:lumOff val="15000"/>
                </a:schemeClr>
              </a:solidFill>
            </a:endParaRPr>
          </a:p>
        </p:txBody>
      </p:sp>
      <p:sp>
        <p:nvSpPr>
          <p:cNvPr id="4" name="スライド番号プレースホルダー 3"/>
          <p:cNvSpPr>
            <a:spLocks noGrp="1"/>
          </p:cNvSpPr>
          <p:nvPr>
            <p:ph type="sldNum" sz="quarter" idx="12"/>
          </p:nvPr>
        </p:nvSpPr>
        <p:spPr/>
        <p:txBody>
          <a:bodyPr/>
          <a:lstStyle/>
          <a:p>
            <a:fld id="{A9F39311-2487-463E-8F9C-AADBF1B991B2}" type="slidenum">
              <a:rPr kumimoji="1" lang="ja-JP" altLang="en-US" smtClean="0">
                <a:solidFill>
                  <a:schemeClr val="tx1">
                    <a:lumMod val="85000"/>
                    <a:lumOff val="15000"/>
                  </a:schemeClr>
                </a:solidFill>
              </a:rPr>
              <a:t>2</a:t>
            </a:fld>
            <a:endParaRPr kumimoji="1" lang="ja-JP" altLang="en-US">
              <a:solidFill>
                <a:schemeClr val="tx1">
                  <a:lumMod val="85000"/>
                  <a:lumOff val="15000"/>
                </a:schemeClr>
              </a:solidFill>
            </a:endParaRPr>
          </a:p>
        </p:txBody>
      </p:sp>
      <p:cxnSp>
        <p:nvCxnSpPr>
          <p:cNvPr id="6" name="直線矢印コネクタ 5"/>
          <p:cNvCxnSpPr/>
          <p:nvPr/>
        </p:nvCxnSpPr>
        <p:spPr>
          <a:xfrm>
            <a:off x="5036695" y="4109320"/>
            <a:ext cx="0" cy="734518"/>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058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2D86BECD-2085-4E70-93E4-C3F1C295DE13}"/>
              </a:ext>
            </a:extLst>
          </p:cNvPr>
          <p:cNvSpPr>
            <a:spLocks noGrp="1"/>
          </p:cNvSpPr>
          <p:nvPr>
            <p:ph type="sldNum" sz="quarter" idx="12"/>
          </p:nvPr>
        </p:nvSpPr>
        <p:spPr/>
        <p:txBody>
          <a:bodyPr/>
          <a:lstStyle/>
          <a:p>
            <a:fld id="{A9F39311-2487-463E-8F9C-AADBF1B991B2}" type="slidenum">
              <a:rPr kumimoji="1" lang="ja-JP" altLang="en-US" smtClean="0"/>
              <a:t>20</a:t>
            </a:fld>
            <a:endParaRPr kumimoji="1" lang="ja-JP" altLang="en-US"/>
          </a:p>
        </p:txBody>
      </p:sp>
      <p:sp>
        <p:nvSpPr>
          <p:cNvPr id="5" name="タイトル 1">
            <a:extLst>
              <a:ext uri="{FF2B5EF4-FFF2-40B4-BE49-F238E27FC236}">
                <a16:creationId xmlns="" xmlns:a16="http://schemas.microsoft.com/office/drawing/2014/main" id="{FCBCF199-2CDF-4643-8237-F103D059477B}"/>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今後の展望</a:t>
            </a:r>
            <a:endParaRPr kumimoji="1" lang="ja-JP" altLang="en-US" dirty="0">
              <a:solidFill>
                <a:schemeClr val="tx1">
                  <a:lumMod val="75000"/>
                  <a:lumOff val="25000"/>
                </a:schemeClr>
              </a:solidFill>
            </a:endParaRPr>
          </a:p>
        </p:txBody>
      </p:sp>
      <p:sp>
        <p:nvSpPr>
          <p:cNvPr id="6" name="テキスト ボックス 5">
            <a:extLst>
              <a:ext uri="{FF2B5EF4-FFF2-40B4-BE49-F238E27FC236}">
                <a16:creationId xmlns="" xmlns:a16="http://schemas.microsoft.com/office/drawing/2014/main" id="{871E5100-B034-4A71-9FFF-EE00B737F3EB}"/>
              </a:ext>
            </a:extLst>
          </p:cNvPr>
          <p:cNvSpPr txBox="1"/>
          <p:nvPr/>
        </p:nvSpPr>
        <p:spPr>
          <a:xfrm>
            <a:off x="838200" y="1951892"/>
            <a:ext cx="8815754" cy="954107"/>
          </a:xfrm>
          <a:prstGeom prst="rect">
            <a:avLst/>
          </a:prstGeom>
          <a:noFill/>
        </p:spPr>
        <p:txBody>
          <a:bodyPr wrap="square" rtlCol="0">
            <a:spAutoFit/>
          </a:bodyPr>
          <a:lstStyle/>
          <a:p>
            <a:r>
              <a:rPr kumimoji="1" lang="ja-JP" altLang="en-US" sz="2800" dirty="0"/>
              <a:t>先行研究</a:t>
            </a:r>
            <a:r>
              <a:rPr kumimoji="1" lang="en-US" altLang="ja-JP" sz="2800" dirty="0"/>
              <a:t>[</a:t>
            </a:r>
            <a:r>
              <a:rPr kumimoji="1" lang="en-US" altLang="ja-JP" sz="2800" dirty="0" smtClean="0"/>
              <a:t>10]</a:t>
            </a:r>
            <a:r>
              <a:rPr kumimoji="1" lang="ja-JP" altLang="en-US" sz="2800" dirty="0"/>
              <a:t>では人間は男性より女性の方が相手が共感していると認識する度合いが高いという結果が出ている</a:t>
            </a:r>
          </a:p>
        </p:txBody>
      </p:sp>
      <p:sp>
        <p:nvSpPr>
          <p:cNvPr id="7" name="テキスト ボックス 6">
            <a:extLst>
              <a:ext uri="{FF2B5EF4-FFF2-40B4-BE49-F238E27FC236}">
                <a16:creationId xmlns="" xmlns:a16="http://schemas.microsoft.com/office/drawing/2014/main" id="{255A0BBF-4E87-497C-A1B9-EE5EF826C5D6}"/>
              </a:ext>
            </a:extLst>
          </p:cNvPr>
          <p:cNvSpPr txBox="1"/>
          <p:nvPr/>
        </p:nvSpPr>
        <p:spPr>
          <a:xfrm>
            <a:off x="838200" y="3934320"/>
            <a:ext cx="8815754" cy="523220"/>
          </a:xfrm>
          <a:prstGeom prst="rect">
            <a:avLst/>
          </a:prstGeom>
          <a:noFill/>
        </p:spPr>
        <p:txBody>
          <a:bodyPr wrap="square" rtlCol="0">
            <a:spAutoFit/>
          </a:bodyPr>
          <a:lstStyle/>
          <a:p>
            <a:r>
              <a:rPr lang="ja-JP" altLang="en-US" sz="2800" dirty="0"/>
              <a:t>共感を行うエージェントの性別を変更し結果を比較する</a:t>
            </a:r>
            <a:endParaRPr lang="en-US" altLang="ja-JP" sz="2800" dirty="0"/>
          </a:p>
        </p:txBody>
      </p:sp>
      <p:sp>
        <p:nvSpPr>
          <p:cNvPr id="8" name="テキスト ボックス 7">
            <a:extLst>
              <a:ext uri="{FF2B5EF4-FFF2-40B4-BE49-F238E27FC236}">
                <a16:creationId xmlns="" xmlns:a16="http://schemas.microsoft.com/office/drawing/2014/main" id="{FD513A70-BEAA-4D4F-AB09-DB0FC57BB706}"/>
              </a:ext>
            </a:extLst>
          </p:cNvPr>
          <p:cNvSpPr txBox="1"/>
          <p:nvPr/>
        </p:nvSpPr>
        <p:spPr>
          <a:xfrm>
            <a:off x="479182" y="6492875"/>
            <a:ext cx="10515600" cy="261610"/>
          </a:xfrm>
          <a:prstGeom prst="rect">
            <a:avLst/>
          </a:prstGeom>
          <a:noFill/>
        </p:spPr>
        <p:txBody>
          <a:bodyPr wrap="square" rtlCol="0">
            <a:spAutoFit/>
          </a:bodyPr>
          <a:lstStyle/>
          <a:p>
            <a:r>
              <a:rPr lang="en-US" altLang="ja-JP" sz="1100" dirty="0"/>
              <a:t>[</a:t>
            </a:r>
            <a:r>
              <a:rPr lang="en-US" altLang="ja-JP" sz="1100" dirty="0" smtClean="0"/>
              <a:t>10]</a:t>
            </a:r>
            <a:r>
              <a:rPr lang="ja-JP" altLang="ja-JP" sz="1100" dirty="0"/>
              <a:t>桝田 敬子，梅田 紗友巳，神田 智子．多人数会話における共感評定に用いられる言語・非言語行動の性別比較．</a:t>
            </a:r>
            <a:r>
              <a:rPr lang="en-US" altLang="ja-JP" sz="1100" dirty="0"/>
              <a:t>HCG</a:t>
            </a:r>
            <a:r>
              <a:rPr lang="ja-JP" altLang="ja-JP" sz="1100" dirty="0"/>
              <a:t>シンポジウム</a:t>
            </a:r>
            <a:r>
              <a:rPr lang="en-US" altLang="ja-JP" sz="1100" dirty="0"/>
              <a:t>2017</a:t>
            </a:r>
            <a:r>
              <a:rPr lang="ja-JP" altLang="ja-JP" sz="1100" dirty="0"/>
              <a:t>，</a:t>
            </a:r>
            <a:r>
              <a:rPr lang="en-US" altLang="ja-JP" sz="1100" dirty="0"/>
              <a:t>HCG2017-A-3-3,pp.1-8,2017/12/13.</a:t>
            </a:r>
            <a:endParaRPr kumimoji="1" lang="ja-JP" altLang="en-US" sz="500" dirty="0"/>
          </a:p>
        </p:txBody>
      </p:sp>
    </p:spTree>
    <p:extLst>
      <p:ext uri="{BB962C8B-B14F-4D97-AF65-F5344CB8AC3E}">
        <p14:creationId xmlns:p14="http://schemas.microsoft.com/office/powerpoint/2010/main" val="1442752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7437FB8C-5166-4FC9-B4AF-A0A8532DFE50}"/>
              </a:ext>
            </a:extLst>
          </p:cNvPr>
          <p:cNvSpPr>
            <a:spLocks noGrp="1"/>
          </p:cNvSpPr>
          <p:nvPr>
            <p:ph type="sldNum" sz="quarter" idx="12"/>
          </p:nvPr>
        </p:nvSpPr>
        <p:spPr/>
        <p:txBody>
          <a:bodyPr/>
          <a:lstStyle/>
          <a:p>
            <a:fld id="{A9F39311-2487-463E-8F9C-AADBF1B991B2}" type="slidenum">
              <a:rPr kumimoji="1" lang="ja-JP" altLang="en-US" smtClean="0"/>
              <a:t>21</a:t>
            </a:fld>
            <a:endParaRPr kumimoji="1" lang="ja-JP" altLang="en-US"/>
          </a:p>
        </p:txBody>
      </p:sp>
      <p:pic>
        <p:nvPicPr>
          <p:cNvPr id="9" name="図 8">
            <a:extLst>
              <a:ext uri="{FF2B5EF4-FFF2-40B4-BE49-F238E27FC236}">
                <a16:creationId xmlns="" xmlns:a16="http://schemas.microsoft.com/office/drawing/2014/main" id="{B8833229-D292-417A-84C6-1E2DC83AE80C}"/>
              </a:ext>
            </a:extLst>
          </p:cNvPr>
          <p:cNvPicPr>
            <a:picLocks noChangeAspect="1"/>
          </p:cNvPicPr>
          <p:nvPr/>
        </p:nvPicPr>
        <p:blipFill>
          <a:blip r:embed="rId3"/>
          <a:stretch>
            <a:fillRect/>
          </a:stretch>
        </p:blipFill>
        <p:spPr>
          <a:xfrm>
            <a:off x="7009553" y="1406965"/>
            <a:ext cx="1712880" cy="1604837"/>
          </a:xfrm>
          <a:prstGeom prst="rect">
            <a:avLst/>
          </a:prstGeom>
        </p:spPr>
      </p:pic>
      <p:pic>
        <p:nvPicPr>
          <p:cNvPr id="10" name="図 9">
            <a:extLst>
              <a:ext uri="{FF2B5EF4-FFF2-40B4-BE49-F238E27FC236}">
                <a16:creationId xmlns="" xmlns:a16="http://schemas.microsoft.com/office/drawing/2014/main" id="{0943EB7A-F084-4FD7-B0C2-A81C3140A76B}"/>
              </a:ext>
            </a:extLst>
          </p:cNvPr>
          <p:cNvPicPr>
            <a:picLocks noChangeAspect="1"/>
          </p:cNvPicPr>
          <p:nvPr/>
        </p:nvPicPr>
        <p:blipFill>
          <a:blip r:embed="rId4"/>
          <a:stretch>
            <a:fillRect/>
          </a:stretch>
        </p:blipFill>
        <p:spPr>
          <a:xfrm rot="21327313">
            <a:off x="7012892" y="4948034"/>
            <a:ext cx="1829895" cy="1726506"/>
          </a:xfrm>
          <a:prstGeom prst="rect">
            <a:avLst/>
          </a:prstGeom>
        </p:spPr>
      </p:pic>
      <p:pic>
        <p:nvPicPr>
          <p:cNvPr id="11" name="図 10">
            <a:extLst>
              <a:ext uri="{FF2B5EF4-FFF2-40B4-BE49-F238E27FC236}">
                <a16:creationId xmlns="" xmlns:a16="http://schemas.microsoft.com/office/drawing/2014/main" id="{10289AE2-4BB2-4151-8444-3B149E62CA6F}"/>
              </a:ext>
            </a:extLst>
          </p:cNvPr>
          <p:cNvPicPr>
            <a:picLocks noChangeAspect="1"/>
          </p:cNvPicPr>
          <p:nvPr/>
        </p:nvPicPr>
        <p:blipFill>
          <a:blip r:embed="rId3"/>
          <a:stretch>
            <a:fillRect/>
          </a:stretch>
        </p:blipFill>
        <p:spPr>
          <a:xfrm>
            <a:off x="7015566" y="3168788"/>
            <a:ext cx="1824548" cy="1709461"/>
          </a:xfrm>
          <a:prstGeom prst="rect">
            <a:avLst/>
          </a:prstGeom>
        </p:spPr>
      </p:pic>
      <p:pic>
        <p:nvPicPr>
          <p:cNvPr id="12" name="図 11">
            <a:extLst>
              <a:ext uri="{FF2B5EF4-FFF2-40B4-BE49-F238E27FC236}">
                <a16:creationId xmlns="" xmlns:a16="http://schemas.microsoft.com/office/drawing/2014/main" id="{96C31DA4-68BB-44D8-B744-714B3313F347}"/>
              </a:ext>
            </a:extLst>
          </p:cNvPr>
          <p:cNvPicPr>
            <a:picLocks noChangeAspect="1"/>
          </p:cNvPicPr>
          <p:nvPr/>
        </p:nvPicPr>
        <p:blipFill>
          <a:blip r:embed="rId4"/>
          <a:stretch>
            <a:fillRect/>
          </a:stretch>
        </p:blipFill>
        <p:spPr>
          <a:xfrm rot="21327313">
            <a:off x="2443981" y="1382422"/>
            <a:ext cx="1759699" cy="1660276"/>
          </a:xfrm>
          <a:prstGeom prst="rect">
            <a:avLst/>
          </a:prstGeom>
        </p:spPr>
      </p:pic>
      <p:sp>
        <p:nvSpPr>
          <p:cNvPr id="13" name="タイトル 1">
            <a:extLst>
              <a:ext uri="{FF2B5EF4-FFF2-40B4-BE49-F238E27FC236}">
                <a16:creationId xmlns="" xmlns:a16="http://schemas.microsoft.com/office/drawing/2014/main" id="{13DE590F-6180-4F7E-BF08-990FC910E0AE}"/>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今後の展望</a:t>
            </a:r>
            <a:endParaRPr kumimoji="1" lang="ja-JP" altLang="en-US" dirty="0">
              <a:solidFill>
                <a:schemeClr val="tx1">
                  <a:lumMod val="75000"/>
                  <a:lumOff val="25000"/>
                </a:schemeClr>
              </a:solidFill>
            </a:endParaRPr>
          </a:p>
        </p:txBody>
      </p:sp>
      <p:cxnSp>
        <p:nvCxnSpPr>
          <p:cNvPr id="16" name="直線矢印コネクタ 15">
            <a:extLst>
              <a:ext uri="{FF2B5EF4-FFF2-40B4-BE49-F238E27FC236}">
                <a16:creationId xmlns="" xmlns:a16="http://schemas.microsoft.com/office/drawing/2014/main" id="{8BA0B9AF-2428-4974-9260-B37C112B8E98}"/>
              </a:ext>
            </a:extLst>
          </p:cNvPr>
          <p:cNvCxnSpPr>
            <a:cxnSpLocks/>
          </p:cNvCxnSpPr>
          <p:nvPr/>
        </p:nvCxnSpPr>
        <p:spPr>
          <a:xfrm>
            <a:off x="4418317" y="2209384"/>
            <a:ext cx="2591236" cy="11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 xmlns:a16="http://schemas.microsoft.com/office/drawing/2014/main" id="{984B456C-E793-49A4-A1FC-34497133488B}"/>
              </a:ext>
            </a:extLst>
          </p:cNvPr>
          <p:cNvCxnSpPr>
            <a:cxnSpLocks/>
          </p:cNvCxnSpPr>
          <p:nvPr/>
        </p:nvCxnSpPr>
        <p:spPr>
          <a:xfrm>
            <a:off x="4418317" y="4052487"/>
            <a:ext cx="2591236" cy="11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 xmlns:a16="http://schemas.microsoft.com/office/drawing/2014/main" id="{3E508DE6-8918-4E19-A320-17ACF65DD638}"/>
              </a:ext>
            </a:extLst>
          </p:cNvPr>
          <p:cNvCxnSpPr>
            <a:cxnSpLocks/>
          </p:cNvCxnSpPr>
          <p:nvPr/>
        </p:nvCxnSpPr>
        <p:spPr>
          <a:xfrm>
            <a:off x="4418317" y="5809554"/>
            <a:ext cx="2591236" cy="11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立っている人のイラスト（棒人間）">
            <a:extLst>
              <a:ext uri="{FF2B5EF4-FFF2-40B4-BE49-F238E27FC236}">
                <a16:creationId xmlns="" xmlns:a16="http://schemas.microsoft.com/office/drawing/2014/main" id="{F4A422F0-6C3E-4736-A5DA-DA8C7BF8D3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769" y="3214995"/>
            <a:ext cx="1239917" cy="17650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立っている人のイラスト（棒人間）">
            <a:extLst>
              <a:ext uri="{FF2B5EF4-FFF2-40B4-BE49-F238E27FC236}">
                <a16:creationId xmlns="" xmlns:a16="http://schemas.microsoft.com/office/drawing/2014/main" id="{80AB72D6-5E6C-488F-897C-8FBA95C41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769" y="5085190"/>
            <a:ext cx="1239917" cy="176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850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19D3ACAD-5BA8-40BB-9AE8-12F6650E2836}" type="slidenum">
              <a:rPr kumimoji="1" lang="ja-JP" altLang="en-US" smtClean="0">
                <a:solidFill>
                  <a:schemeClr val="tx1">
                    <a:lumMod val="75000"/>
                    <a:lumOff val="25000"/>
                  </a:schemeClr>
                </a:solidFill>
              </a:rPr>
              <a:t>3</a:t>
            </a:fld>
            <a:endParaRPr kumimoji="1" lang="ja-JP" altLang="en-US">
              <a:solidFill>
                <a:schemeClr val="tx1">
                  <a:lumMod val="75000"/>
                  <a:lumOff val="25000"/>
                </a:schemeClr>
              </a:solidFill>
            </a:endParaRPr>
          </a:p>
        </p:txBody>
      </p:sp>
      <p:sp>
        <p:nvSpPr>
          <p:cNvPr id="13" name="タイトル 1"/>
          <p:cNvSpPr txBox="1">
            <a:spLocks/>
          </p:cNvSpPr>
          <p:nvPr/>
        </p:nvSpPr>
        <p:spPr>
          <a:xfrm>
            <a:off x="1047512" y="1048518"/>
            <a:ext cx="9429342" cy="8680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tx1">
                    <a:lumMod val="75000"/>
                    <a:lumOff val="25000"/>
                  </a:schemeClr>
                </a:solidFill>
              </a:rPr>
              <a:t>共感について様々な定義が成されている</a:t>
            </a:r>
            <a:r>
              <a:rPr lang="en-US" altLang="ja-JP" sz="4000" dirty="0">
                <a:solidFill>
                  <a:schemeClr val="tx1">
                    <a:lumMod val="75000"/>
                    <a:lumOff val="25000"/>
                  </a:schemeClr>
                </a:solidFill>
              </a:rPr>
              <a:t>[1,2]</a:t>
            </a:r>
            <a:endParaRPr lang="ja-JP" altLang="en-US" sz="4000" dirty="0">
              <a:solidFill>
                <a:schemeClr val="tx1">
                  <a:lumMod val="75000"/>
                  <a:lumOff val="25000"/>
                </a:schemeClr>
              </a:solidFill>
            </a:endParaRPr>
          </a:p>
        </p:txBody>
      </p:sp>
      <p:cxnSp>
        <p:nvCxnSpPr>
          <p:cNvPr id="6" name="直線コネクタ 5"/>
          <p:cNvCxnSpPr>
            <a:endCxn id="7" idx="0"/>
          </p:cNvCxnSpPr>
          <p:nvPr/>
        </p:nvCxnSpPr>
        <p:spPr>
          <a:xfrm flipH="1">
            <a:off x="3131465" y="1772045"/>
            <a:ext cx="1689313" cy="128112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円/楕円 6"/>
          <p:cNvSpPr/>
          <p:nvPr/>
        </p:nvSpPr>
        <p:spPr>
          <a:xfrm>
            <a:off x="310773" y="3053166"/>
            <a:ext cx="5641383" cy="30862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9" name="テキスト ボックス 8"/>
          <p:cNvSpPr txBox="1"/>
          <p:nvPr/>
        </p:nvSpPr>
        <p:spPr>
          <a:xfrm>
            <a:off x="923528" y="3885339"/>
            <a:ext cx="4879395" cy="1323439"/>
          </a:xfrm>
          <a:prstGeom prst="rect">
            <a:avLst/>
          </a:prstGeom>
          <a:noFill/>
        </p:spPr>
        <p:txBody>
          <a:bodyPr wrap="square" rtlCol="0">
            <a:spAutoFit/>
          </a:bodyPr>
          <a:lstStyle/>
          <a:p>
            <a:r>
              <a:rPr kumimoji="1" lang="ja-JP" altLang="en-US" sz="4000" dirty="0">
                <a:solidFill>
                  <a:schemeClr val="tx1">
                    <a:lumMod val="75000"/>
                    <a:lumOff val="25000"/>
                  </a:schemeClr>
                </a:solidFill>
              </a:rPr>
              <a:t>他者の感情状態を</a:t>
            </a:r>
            <a:r>
              <a:rPr kumimoji="1" lang="en-US" altLang="ja-JP" sz="4000" dirty="0">
                <a:solidFill>
                  <a:schemeClr val="tx1">
                    <a:lumMod val="75000"/>
                    <a:lumOff val="25000"/>
                  </a:schemeClr>
                </a:solidFill>
              </a:rPr>
              <a:t/>
            </a:r>
            <a:br>
              <a:rPr kumimoji="1" lang="en-US" altLang="ja-JP" sz="4000" dirty="0">
                <a:solidFill>
                  <a:schemeClr val="tx1">
                    <a:lumMod val="75000"/>
                    <a:lumOff val="25000"/>
                  </a:schemeClr>
                </a:solidFill>
              </a:rPr>
            </a:br>
            <a:r>
              <a:rPr kumimoji="1" lang="ja-JP" altLang="en-US" sz="4000" dirty="0">
                <a:solidFill>
                  <a:schemeClr val="tx1">
                    <a:lumMod val="75000"/>
                    <a:lumOff val="25000"/>
                  </a:schemeClr>
                </a:solidFill>
              </a:rPr>
              <a:t>共有する精神機能</a:t>
            </a:r>
            <a:r>
              <a:rPr kumimoji="1" lang="en-US" altLang="ja-JP" sz="4000" dirty="0">
                <a:solidFill>
                  <a:schemeClr val="tx1">
                    <a:lumMod val="75000"/>
                    <a:lumOff val="25000"/>
                  </a:schemeClr>
                </a:solidFill>
              </a:rPr>
              <a:t>[1]</a:t>
            </a:r>
            <a:endParaRPr kumimoji="1" lang="ja-JP" altLang="en-US" sz="4000" dirty="0">
              <a:solidFill>
                <a:schemeClr val="tx1">
                  <a:lumMod val="75000"/>
                  <a:lumOff val="25000"/>
                </a:schemeClr>
              </a:solidFill>
            </a:endParaRPr>
          </a:p>
        </p:txBody>
      </p:sp>
      <p:cxnSp>
        <p:nvCxnSpPr>
          <p:cNvPr id="20" name="直線コネクタ 19"/>
          <p:cNvCxnSpPr>
            <a:endCxn id="21" idx="0"/>
          </p:cNvCxnSpPr>
          <p:nvPr/>
        </p:nvCxnSpPr>
        <p:spPr>
          <a:xfrm>
            <a:off x="7130599" y="1772045"/>
            <a:ext cx="1928735" cy="128112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6238642" y="3053166"/>
            <a:ext cx="5641383" cy="308620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23" name="テキスト ボックス 22"/>
          <p:cNvSpPr txBox="1"/>
          <p:nvPr/>
        </p:nvSpPr>
        <p:spPr>
          <a:xfrm>
            <a:off x="6708153" y="3934550"/>
            <a:ext cx="4950447" cy="1323439"/>
          </a:xfrm>
          <a:prstGeom prst="rect">
            <a:avLst/>
          </a:prstGeom>
          <a:noFill/>
        </p:spPr>
        <p:txBody>
          <a:bodyPr wrap="square" rtlCol="0">
            <a:spAutoFit/>
          </a:bodyPr>
          <a:lstStyle/>
          <a:p>
            <a:r>
              <a:rPr kumimoji="1" lang="ja-JP" altLang="en-US" sz="4000" dirty="0">
                <a:solidFill>
                  <a:schemeClr val="tx1">
                    <a:lumMod val="75000"/>
                    <a:lumOff val="25000"/>
                  </a:schemeClr>
                </a:solidFill>
              </a:rPr>
              <a:t>無意識に他者の気持ちや感じ方に同調</a:t>
            </a:r>
            <a:r>
              <a:rPr kumimoji="1" lang="en-US" altLang="ja-JP" sz="4000" dirty="0">
                <a:solidFill>
                  <a:schemeClr val="tx1">
                    <a:lumMod val="75000"/>
                    <a:lumOff val="25000"/>
                  </a:schemeClr>
                </a:solidFill>
              </a:rPr>
              <a:t>[2]</a:t>
            </a:r>
            <a:endParaRPr kumimoji="1" lang="ja-JP" altLang="en-US" sz="4000" dirty="0">
              <a:solidFill>
                <a:schemeClr val="tx1">
                  <a:lumMod val="75000"/>
                  <a:lumOff val="25000"/>
                </a:schemeClr>
              </a:solidFill>
            </a:endParaRPr>
          </a:p>
        </p:txBody>
      </p:sp>
      <p:sp>
        <p:nvSpPr>
          <p:cNvPr id="2" name="テキスト ボックス 1">
            <a:extLst>
              <a:ext uri="{FF2B5EF4-FFF2-40B4-BE49-F238E27FC236}">
                <a16:creationId xmlns="" xmlns:a16="http://schemas.microsoft.com/office/drawing/2014/main" id="{5243F6ED-B6DB-4E77-8996-AE19717D9C17}"/>
              </a:ext>
            </a:extLst>
          </p:cNvPr>
          <p:cNvSpPr txBox="1"/>
          <p:nvPr/>
        </p:nvSpPr>
        <p:spPr>
          <a:xfrm>
            <a:off x="568171" y="6356350"/>
            <a:ext cx="9658905" cy="369332"/>
          </a:xfrm>
          <a:prstGeom prst="rect">
            <a:avLst/>
          </a:prstGeom>
          <a:noFill/>
        </p:spPr>
        <p:txBody>
          <a:bodyPr wrap="square" rtlCol="0">
            <a:spAutoFit/>
          </a:bodyPr>
          <a:lstStyle/>
          <a:p>
            <a:r>
              <a:rPr lang="en-US" altLang="ja-JP" sz="900" dirty="0">
                <a:solidFill>
                  <a:schemeClr val="tx1">
                    <a:lumMod val="75000"/>
                    <a:lumOff val="25000"/>
                  </a:schemeClr>
                </a:solidFill>
              </a:rPr>
              <a:t>[1]</a:t>
            </a:r>
            <a:r>
              <a:rPr lang="ja-JP" altLang="ja-JP" sz="900" dirty="0">
                <a:solidFill>
                  <a:schemeClr val="tx1">
                    <a:lumMod val="75000"/>
                    <a:lumOff val="25000"/>
                  </a:schemeClr>
                </a:solidFill>
              </a:rPr>
              <a:t>梅田聡，板倉昭二，平田聡，遠藤由美，千住淳，加藤元一郎，中村真：コミュニケーションの認知科学</a:t>
            </a:r>
            <a:r>
              <a:rPr lang="en-US" altLang="ja-JP" sz="900" dirty="0">
                <a:solidFill>
                  <a:schemeClr val="tx1">
                    <a:lumMod val="75000"/>
                    <a:lumOff val="25000"/>
                  </a:schemeClr>
                </a:solidFill>
              </a:rPr>
              <a:t>2</a:t>
            </a:r>
            <a:r>
              <a:rPr lang="ja-JP" altLang="ja-JP" sz="900" dirty="0">
                <a:solidFill>
                  <a:schemeClr val="tx1">
                    <a:lumMod val="75000"/>
                    <a:lumOff val="25000"/>
                  </a:schemeClr>
                </a:solidFill>
              </a:rPr>
              <a:t>共感　岩波書店</a:t>
            </a:r>
            <a:r>
              <a:rPr lang="en-US" altLang="ja-JP" sz="900" dirty="0">
                <a:solidFill>
                  <a:schemeClr val="tx1">
                    <a:lumMod val="75000"/>
                    <a:lumOff val="25000"/>
                  </a:schemeClr>
                </a:solidFill>
              </a:rPr>
              <a:t>(2014)</a:t>
            </a:r>
          </a:p>
          <a:p>
            <a:r>
              <a:rPr lang="en-US" altLang="ja-JP" sz="900" dirty="0">
                <a:solidFill>
                  <a:schemeClr val="tx1">
                    <a:lumMod val="75000"/>
                    <a:lumOff val="25000"/>
                  </a:schemeClr>
                </a:solidFill>
              </a:rPr>
              <a:t>[2]</a:t>
            </a:r>
            <a:r>
              <a:rPr lang="ja-JP" altLang="ja-JP" sz="900" dirty="0">
                <a:solidFill>
                  <a:schemeClr val="tx1">
                    <a:lumMod val="75000"/>
                    <a:lumOff val="25000"/>
                  </a:schemeClr>
                </a:solidFill>
              </a:rPr>
              <a:t>サイモン・バロン</a:t>
            </a:r>
            <a:r>
              <a:rPr lang="en-US" altLang="ja-JP" sz="900" dirty="0">
                <a:solidFill>
                  <a:schemeClr val="tx1">
                    <a:lumMod val="75000"/>
                    <a:lumOff val="25000"/>
                  </a:schemeClr>
                </a:solidFill>
              </a:rPr>
              <a:t>=</a:t>
            </a:r>
            <a:r>
              <a:rPr lang="ja-JP" altLang="ja-JP" sz="900" dirty="0">
                <a:solidFill>
                  <a:schemeClr val="tx1">
                    <a:lumMod val="75000"/>
                    <a:lumOff val="25000"/>
                  </a:schemeClr>
                </a:solidFill>
              </a:rPr>
              <a:t>コーエン，三宅真砂子訳：共感する女脳、システム化する男脳</a:t>
            </a:r>
            <a:r>
              <a:rPr lang="en-US" altLang="ja-JP" sz="900" dirty="0">
                <a:solidFill>
                  <a:schemeClr val="tx1">
                    <a:lumMod val="75000"/>
                    <a:lumOff val="25000"/>
                  </a:schemeClr>
                </a:solidFill>
              </a:rPr>
              <a:t>. NHK</a:t>
            </a:r>
            <a:r>
              <a:rPr lang="ja-JP" altLang="ja-JP" sz="900" dirty="0">
                <a:solidFill>
                  <a:schemeClr val="tx1">
                    <a:lumMod val="75000"/>
                    <a:lumOff val="25000"/>
                  </a:schemeClr>
                </a:solidFill>
              </a:rPr>
              <a:t>出版</a:t>
            </a:r>
            <a:r>
              <a:rPr lang="en-US" altLang="ja-JP" sz="900" dirty="0">
                <a:solidFill>
                  <a:schemeClr val="tx1">
                    <a:lumMod val="75000"/>
                    <a:lumOff val="25000"/>
                  </a:schemeClr>
                </a:solidFill>
              </a:rPr>
              <a:t>(2005)</a:t>
            </a:r>
            <a:endParaRPr lang="ja-JP" altLang="ja-JP" sz="900" dirty="0">
              <a:solidFill>
                <a:schemeClr val="tx1">
                  <a:lumMod val="75000"/>
                  <a:lumOff val="25000"/>
                </a:schemeClr>
              </a:solidFill>
            </a:endParaRPr>
          </a:p>
        </p:txBody>
      </p:sp>
    </p:spTree>
    <p:extLst>
      <p:ext uri="{BB962C8B-B14F-4D97-AF65-F5344CB8AC3E}">
        <p14:creationId xmlns:p14="http://schemas.microsoft.com/office/powerpoint/2010/main" val="4077466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A9F39311-2487-463E-8F9C-AADBF1B991B2}" type="slidenum">
              <a:rPr kumimoji="1" lang="ja-JP" altLang="en-US" smtClean="0"/>
              <a:t>4</a:t>
            </a:fld>
            <a:endParaRPr kumimoji="1" lang="ja-JP" altLang="en-US"/>
          </a:p>
        </p:txBody>
      </p:sp>
      <p:sp>
        <p:nvSpPr>
          <p:cNvPr id="17" name="タイトル 1"/>
          <p:cNvSpPr txBox="1">
            <a:spLocks/>
          </p:cNvSpPr>
          <p:nvPr/>
        </p:nvSpPr>
        <p:spPr>
          <a:xfrm>
            <a:off x="506985" y="229500"/>
            <a:ext cx="3632977" cy="868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solidFill>
                  <a:schemeClr val="tx1">
                    <a:lumMod val="75000"/>
                    <a:lumOff val="25000"/>
                  </a:schemeClr>
                </a:solidFill>
              </a:rPr>
              <a:t>共感とは</a:t>
            </a:r>
            <a:r>
              <a:rPr lang="en-US" altLang="ja-JP" sz="4000" dirty="0">
                <a:solidFill>
                  <a:schemeClr val="tx1">
                    <a:lumMod val="75000"/>
                    <a:lumOff val="25000"/>
                  </a:schemeClr>
                </a:solidFill>
              </a:rPr>
              <a:t>[3,4,5]</a:t>
            </a:r>
            <a:endParaRPr lang="ja-JP" altLang="en-US" sz="4000" dirty="0">
              <a:solidFill>
                <a:schemeClr val="tx1">
                  <a:lumMod val="75000"/>
                  <a:lumOff val="25000"/>
                </a:schemeClr>
              </a:solidFill>
            </a:endParaRPr>
          </a:p>
        </p:txBody>
      </p:sp>
      <p:sp>
        <p:nvSpPr>
          <p:cNvPr id="18" name="テキスト ボックス 17"/>
          <p:cNvSpPr txBox="1"/>
          <p:nvPr/>
        </p:nvSpPr>
        <p:spPr>
          <a:xfrm>
            <a:off x="1924324" y="1395396"/>
            <a:ext cx="6270106" cy="523220"/>
          </a:xfrm>
          <a:prstGeom prst="rect">
            <a:avLst/>
          </a:prstGeom>
          <a:noFill/>
        </p:spPr>
        <p:txBody>
          <a:bodyPr wrap="square" rtlCol="0">
            <a:spAutoFit/>
          </a:bodyPr>
          <a:lstStyle/>
          <a:p>
            <a:r>
              <a:rPr lang="en-US" altLang="ja-JP" sz="2800" b="1" dirty="0">
                <a:solidFill>
                  <a:schemeClr val="tx1">
                    <a:lumMod val="75000"/>
                    <a:lumOff val="25000"/>
                  </a:schemeClr>
                </a:solidFill>
              </a:rPr>
              <a:t>Sympathy</a:t>
            </a:r>
            <a:r>
              <a:rPr lang="ja-JP" altLang="en-US" sz="2800" dirty="0">
                <a:solidFill>
                  <a:schemeClr val="tx1">
                    <a:lumMod val="75000"/>
                    <a:lumOff val="25000"/>
                  </a:schemeClr>
                </a:solidFill>
              </a:rPr>
              <a:t>：感情の共鳴現象</a:t>
            </a:r>
            <a:r>
              <a:rPr lang="en-US" altLang="ja-JP" sz="2800" dirty="0">
                <a:solidFill>
                  <a:schemeClr val="tx1">
                    <a:lumMod val="75000"/>
                    <a:lumOff val="25000"/>
                  </a:schemeClr>
                </a:solidFill>
              </a:rPr>
              <a:t>,</a:t>
            </a:r>
            <a:r>
              <a:rPr lang="ja-JP" altLang="en-US" sz="2800" dirty="0">
                <a:solidFill>
                  <a:schemeClr val="tx1">
                    <a:lumMod val="75000"/>
                    <a:lumOff val="25000"/>
                  </a:schemeClr>
                </a:solidFill>
              </a:rPr>
              <a:t>共鳴的共感</a:t>
            </a:r>
            <a:endParaRPr kumimoji="1" lang="ja-JP" altLang="en-US" dirty="0">
              <a:solidFill>
                <a:schemeClr val="tx1">
                  <a:lumMod val="75000"/>
                  <a:lumOff val="25000"/>
                </a:schemeClr>
              </a:solidFill>
            </a:endParaRPr>
          </a:p>
        </p:txBody>
      </p:sp>
      <p:sp>
        <p:nvSpPr>
          <p:cNvPr id="19" name="テキスト ボックス 18"/>
          <p:cNvSpPr txBox="1"/>
          <p:nvPr/>
        </p:nvSpPr>
        <p:spPr>
          <a:xfrm>
            <a:off x="1924325" y="2191719"/>
            <a:ext cx="3221931" cy="523220"/>
          </a:xfrm>
          <a:prstGeom prst="rect">
            <a:avLst/>
          </a:prstGeom>
          <a:noFill/>
        </p:spPr>
        <p:txBody>
          <a:bodyPr wrap="square" rtlCol="0">
            <a:spAutoFit/>
          </a:bodyPr>
          <a:lstStyle/>
          <a:p>
            <a:r>
              <a:rPr lang="en-US" altLang="ja-JP" sz="2800" b="1" dirty="0">
                <a:solidFill>
                  <a:schemeClr val="tx1">
                    <a:lumMod val="75000"/>
                    <a:lumOff val="25000"/>
                  </a:schemeClr>
                </a:solidFill>
              </a:rPr>
              <a:t>Empathy</a:t>
            </a:r>
            <a:r>
              <a:rPr lang="ja-JP" altLang="en-US" sz="2800" dirty="0">
                <a:solidFill>
                  <a:schemeClr val="tx1">
                    <a:lumMod val="75000"/>
                    <a:lumOff val="25000"/>
                  </a:schemeClr>
                </a:solidFill>
              </a:rPr>
              <a:t>：感情移入</a:t>
            </a:r>
            <a:endParaRPr lang="en-US" altLang="ja-JP" sz="2800" dirty="0">
              <a:solidFill>
                <a:schemeClr val="tx1">
                  <a:lumMod val="75000"/>
                  <a:lumOff val="25000"/>
                </a:schemeClr>
              </a:solidFill>
            </a:endParaRPr>
          </a:p>
        </p:txBody>
      </p:sp>
      <p:cxnSp>
        <p:nvCxnSpPr>
          <p:cNvPr id="20" name="直線コネクタ 19"/>
          <p:cNvCxnSpPr/>
          <p:nvPr/>
        </p:nvCxnSpPr>
        <p:spPr>
          <a:xfrm>
            <a:off x="2074228" y="2675113"/>
            <a:ext cx="0" cy="117900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074228" y="3854117"/>
            <a:ext cx="83944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033597" y="3328077"/>
            <a:ext cx="6079403" cy="1938992"/>
          </a:xfrm>
          <a:prstGeom prst="rect">
            <a:avLst/>
          </a:prstGeom>
          <a:noFill/>
        </p:spPr>
        <p:txBody>
          <a:bodyPr wrap="square" rtlCol="0">
            <a:spAutoFit/>
          </a:bodyPr>
          <a:lstStyle/>
          <a:p>
            <a:r>
              <a:rPr kumimoji="1" lang="ja-JP" altLang="en-US" sz="2400" dirty="0">
                <a:solidFill>
                  <a:schemeClr val="tx1">
                    <a:lumMod val="75000"/>
                    <a:lumOff val="25000"/>
                  </a:schemeClr>
                </a:solidFill>
              </a:rPr>
              <a:t>認知的共感：知識として知っている</a:t>
            </a:r>
            <a:endParaRPr kumimoji="1" lang="en-US" altLang="ja-JP" sz="2400" dirty="0">
              <a:solidFill>
                <a:schemeClr val="tx1">
                  <a:lumMod val="75000"/>
                  <a:lumOff val="25000"/>
                </a:schemeClr>
              </a:solidFill>
            </a:endParaRPr>
          </a:p>
          <a:p>
            <a:r>
              <a:rPr lang="ja-JP" altLang="en-US" sz="2400" dirty="0">
                <a:solidFill>
                  <a:schemeClr val="tx1">
                    <a:lumMod val="75000"/>
                    <a:lumOff val="25000"/>
                  </a:schemeClr>
                </a:solidFill>
              </a:rPr>
              <a:t>（</a:t>
            </a:r>
            <a:r>
              <a:rPr lang="en-US" altLang="ja-JP" sz="2400" dirty="0">
                <a:solidFill>
                  <a:schemeClr val="tx1">
                    <a:lumMod val="75000"/>
                    <a:lumOff val="25000"/>
                  </a:schemeClr>
                </a:solidFill>
                <a:effectLst>
                  <a:outerShdw blurRad="38100" dist="38100" dir="2700000" algn="tl">
                    <a:srgbClr val="000000">
                      <a:alpha val="43137"/>
                    </a:srgbClr>
                  </a:outerShdw>
                </a:effectLst>
              </a:rPr>
              <a:t> Cognitive Empathy </a:t>
            </a:r>
            <a:r>
              <a:rPr lang="ja-JP" altLang="en-US" sz="2400" dirty="0">
                <a:solidFill>
                  <a:schemeClr val="tx1">
                    <a:lumMod val="75000"/>
                    <a:lumOff val="25000"/>
                  </a:schemeClr>
                </a:solidFill>
              </a:rPr>
              <a:t>）</a:t>
            </a:r>
            <a:endParaRPr kumimoji="1" lang="en-US" altLang="ja-JP" sz="2400" dirty="0">
              <a:solidFill>
                <a:schemeClr val="tx1">
                  <a:lumMod val="75000"/>
                  <a:lumOff val="25000"/>
                </a:schemeClr>
              </a:solidFill>
            </a:endParaRPr>
          </a:p>
          <a:p>
            <a:endParaRPr lang="en-US" altLang="ja-JP" sz="2400" dirty="0">
              <a:solidFill>
                <a:schemeClr val="tx1">
                  <a:lumMod val="75000"/>
                  <a:lumOff val="25000"/>
                </a:schemeClr>
              </a:solidFill>
            </a:endParaRPr>
          </a:p>
          <a:p>
            <a:r>
              <a:rPr kumimoji="1" lang="ja-JP" altLang="en-US" sz="2400" dirty="0">
                <a:solidFill>
                  <a:schemeClr val="tx1">
                    <a:lumMod val="75000"/>
                    <a:lumOff val="25000"/>
                  </a:schemeClr>
                </a:solidFill>
              </a:rPr>
              <a:t>情動的共感：実体験として知っている</a:t>
            </a:r>
            <a:endParaRPr lang="en-US" altLang="ja-JP" sz="2400" dirty="0">
              <a:solidFill>
                <a:schemeClr val="tx1">
                  <a:lumMod val="75000"/>
                  <a:lumOff val="25000"/>
                </a:schemeClr>
              </a:solidFill>
            </a:endParaRPr>
          </a:p>
          <a:p>
            <a:r>
              <a:rPr kumimoji="1" lang="ja-JP" altLang="en-US" sz="2400" dirty="0">
                <a:solidFill>
                  <a:schemeClr val="tx1">
                    <a:lumMod val="75000"/>
                    <a:lumOff val="25000"/>
                  </a:schemeClr>
                </a:solidFill>
              </a:rPr>
              <a:t>（</a:t>
            </a:r>
            <a:r>
              <a:rPr lang="en-US" altLang="ja-JP" sz="2400" dirty="0">
                <a:solidFill>
                  <a:schemeClr val="tx1">
                    <a:lumMod val="75000"/>
                    <a:lumOff val="25000"/>
                  </a:schemeClr>
                </a:solidFill>
                <a:effectLst>
                  <a:outerShdw blurRad="38100" dist="38100" dir="2700000" algn="tl">
                    <a:srgbClr val="000000">
                      <a:alpha val="43137"/>
                    </a:srgbClr>
                  </a:outerShdw>
                </a:effectLst>
              </a:rPr>
              <a:t> Emotional Empathy </a:t>
            </a:r>
            <a:r>
              <a:rPr kumimoji="1" lang="ja-JP" altLang="en-US" sz="2400" dirty="0">
                <a:solidFill>
                  <a:schemeClr val="tx1">
                    <a:lumMod val="75000"/>
                    <a:lumOff val="25000"/>
                  </a:schemeClr>
                </a:solidFill>
              </a:rPr>
              <a:t>）</a:t>
            </a:r>
          </a:p>
        </p:txBody>
      </p:sp>
      <p:cxnSp>
        <p:nvCxnSpPr>
          <p:cNvPr id="23" name="直線矢印コネクタ 22"/>
          <p:cNvCxnSpPr/>
          <p:nvPr/>
        </p:nvCxnSpPr>
        <p:spPr>
          <a:xfrm>
            <a:off x="1069889" y="1900361"/>
            <a:ext cx="0" cy="3076633"/>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55290" y="1470344"/>
            <a:ext cx="1349115" cy="369332"/>
          </a:xfrm>
          <a:prstGeom prst="rect">
            <a:avLst/>
          </a:prstGeom>
          <a:noFill/>
        </p:spPr>
        <p:txBody>
          <a:bodyPr wrap="square" rtlCol="0">
            <a:spAutoFit/>
          </a:bodyPr>
          <a:lstStyle/>
          <a:p>
            <a:r>
              <a:rPr kumimoji="1" lang="ja-JP" altLang="en-US" b="1" dirty="0">
                <a:solidFill>
                  <a:schemeClr val="tx1">
                    <a:lumMod val="75000"/>
                    <a:lumOff val="25000"/>
                  </a:schemeClr>
                </a:solidFill>
              </a:rPr>
              <a:t>浅い共感</a:t>
            </a:r>
          </a:p>
        </p:txBody>
      </p:sp>
      <p:sp>
        <p:nvSpPr>
          <p:cNvPr id="25" name="テキスト ボックス 24"/>
          <p:cNvSpPr txBox="1"/>
          <p:nvPr/>
        </p:nvSpPr>
        <p:spPr>
          <a:xfrm>
            <a:off x="470280" y="5147149"/>
            <a:ext cx="1349115" cy="369332"/>
          </a:xfrm>
          <a:prstGeom prst="rect">
            <a:avLst/>
          </a:prstGeom>
          <a:noFill/>
        </p:spPr>
        <p:txBody>
          <a:bodyPr wrap="square" rtlCol="0">
            <a:spAutoFit/>
          </a:bodyPr>
          <a:lstStyle/>
          <a:p>
            <a:r>
              <a:rPr kumimoji="1" lang="ja-JP" altLang="en-US" b="1" dirty="0">
                <a:solidFill>
                  <a:schemeClr val="tx1">
                    <a:lumMod val="75000"/>
                    <a:lumOff val="25000"/>
                  </a:schemeClr>
                </a:solidFill>
              </a:rPr>
              <a:t>深い共感</a:t>
            </a:r>
          </a:p>
        </p:txBody>
      </p:sp>
      <p:sp>
        <p:nvSpPr>
          <p:cNvPr id="26" name="正方形/長方形 25"/>
          <p:cNvSpPr/>
          <p:nvPr/>
        </p:nvSpPr>
        <p:spPr>
          <a:xfrm>
            <a:off x="9041" y="6330395"/>
            <a:ext cx="11349926" cy="507831"/>
          </a:xfrm>
          <a:prstGeom prst="rect">
            <a:avLst/>
          </a:prstGeom>
        </p:spPr>
        <p:txBody>
          <a:bodyPr wrap="square">
            <a:spAutoFit/>
          </a:bodyPr>
          <a:lstStyle/>
          <a:p>
            <a:r>
              <a:rPr lang="en-US" altLang="ja-JP" sz="900" dirty="0"/>
              <a:t>[3]Hay,D.F,&amp;</a:t>
            </a:r>
            <a:r>
              <a:rPr lang="en-US" altLang="ja-JP" sz="900" dirty="0" err="1"/>
              <a:t>Cook,K.V</a:t>
            </a:r>
            <a:r>
              <a:rPr lang="en-US" altLang="ja-JP" sz="900" dirty="0"/>
              <a:t>.(2007).The transformation of prosocial behavior from infancy to childhood. In </a:t>
            </a:r>
            <a:r>
              <a:rPr lang="en-US" altLang="ja-JP" sz="900" dirty="0" err="1"/>
              <a:t>C.A.Brownell</a:t>
            </a:r>
            <a:r>
              <a:rPr lang="en-US" altLang="ja-JP" sz="900" dirty="0"/>
              <a:t>, &amp; </a:t>
            </a:r>
            <a:r>
              <a:rPr lang="en-US" altLang="ja-JP" sz="900" dirty="0" err="1"/>
              <a:t>C.B.Kopp</a:t>
            </a:r>
            <a:r>
              <a:rPr lang="en-US" altLang="ja-JP" sz="900" dirty="0"/>
              <a:t>(eds.),</a:t>
            </a:r>
            <a:r>
              <a:rPr lang="en-US" altLang="ja-JP" sz="900" dirty="0" err="1"/>
              <a:t>Socioemo-tional</a:t>
            </a:r>
            <a:r>
              <a:rPr lang="en-US" altLang="ja-JP" sz="900" dirty="0"/>
              <a:t> Development in the Toddler </a:t>
            </a:r>
            <a:r>
              <a:rPr lang="en-US" altLang="ja-JP" sz="900" dirty="0" err="1"/>
              <a:t>Years.Guilford</a:t>
            </a:r>
            <a:r>
              <a:rPr lang="en-US" altLang="ja-JP" sz="900" dirty="0"/>
              <a:t> Press.</a:t>
            </a:r>
          </a:p>
          <a:p>
            <a:r>
              <a:rPr lang="en-US" altLang="ja-JP" sz="900" dirty="0"/>
              <a:t>[4]</a:t>
            </a:r>
            <a:r>
              <a:rPr lang="en-US" altLang="ja-JP" sz="900" dirty="0" err="1"/>
              <a:t>Warneken,F</a:t>
            </a:r>
            <a:r>
              <a:rPr lang="en-US" altLang="ja-JP" sz="900" dirty="0"/>
              <a:t>. &amp; </a:t>
            </a:r>
            <a:r>
              <a:rPr lang="en-US" altLang="ja-JP" sz="900" dirty="0" err="1"/>
              <a:t>Tomasello,M</a:t>
            </a:r>
            <a:r>
              <a:rPr lang="en-US" altLang="ja-JP" sz="900" dirty="0"/>
              <a:t>.(2009).The roots of human </a:t>
            </a:r>
            <a:r>
              <a:rPr lang="en-US" altLang="ja-JP" sz="900" dirty="0" err="1"/>
              <a:t>altruism.British</a:t>
            </a:r>
            <a:r>
              <a:rPr lang="en-US" altLang="ja-JP" sz="900" dirty="0"/>
              <a:t> Journal of Psychology,100,455-471</a:t>
            </a:r>
          </a:p>
          <a:p>
            <a:r>
              <a:rPr lang="en-US" altLang="ja-JP" sz="900" dirty="0"/>
              <a:t>[5]</a:t>
            </a:r>
            <a:r>
              <a:rPr lang="en-US" altLang="ja-JP" sz="900" dirty="0" err="1"/>
              <a:t>Vaish,A</a:t>
            </a:r>
            <a:r>
              <a:rPr lang="en-US" altLang="ja-JP" sz="900" dirty="0"/>
              <a:t>., &amp; </a:t>
            </a:r>
            <a:r>
              <a:rPr lang="en-US" altLang="ja-JP" sz="900" dirty="0" err="1"/>
              <a:t>Warnerken</a:t>
            </a:r>
            <a:r>
              <a:rPr lang="en-US" altLang="ja-JP" sz="900" dirty="0"/>
              <a:t>, F.(2012).Social-cognitive contributors to young children’s empathic and prosocial behavior. In </a:t>
            </a:r>
            <a:r>
              <a:rPr lang="en-US" altLang="ja-JP" sz="900" dirty="0" err="1"/>
              <a:t>J.Decety</a:t>
            </a:r>
            <a:r>
              <a:rPr lang="en-US" altLang="ja-JP" sz="900" dirty="0"/>
              <a:t> (ed.),Empathy: From Bench to Bedside. The MIT Press.</a:t>
            </a:r>
            <a:endParaRPr lang="ja-JP" altLang="ja-JP" sz="900" dirty="0"/>
          </a:p>
        </p:txBody>
      </p:sp>
    </p:spTree>
    <p:extLst>
      <p:ext uri="{BB962C8B-B14F-4D97-AF65-F5344CB8AC3E}">
        <p14:creationId xmlns:p14="http://schemas.microsoft.com/office/powerpoint/2010/main" val="2239295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B139467A-D3F3-47C2-A57B-993080E7EB92}"/>
              </a:ext>
            </a:extLst>
          </p:cNvPr>
          <p:cNvSpPr>
            <a:spLocks noGrp="1"/>
          </p:cNvSpPr>
          <p:nvPr>
            <p:ph type="sldNum" sz="quarter" idx="12"/>
          </p:nvPr>
        </p:nvSpPr>
        <p:spPr/>
        <p:txBody>
          <a:bodyPr/>
          <a:lstStyle/>
          <a:p>
            <a:fld id="{A9F39311-2487-463E-8F9C-AADBF1B991B2}" type="slidenum">
              <a:rPr kumimoji="1" lang="ja-JP" altLang="en-US" smtClean="0"/>
              <a:t>5</a:t>
            </a:fld>
            <a:endParaRPr kumimoji="1" lang="ja-JP" altLang="en-US"/>
          </a:p>
        </p:txBody>
      </p:sp>
      <p:sp>
        <p:nvSpPr>
          <p:cNvPr id="5" name="タイトル 1">
            <a:extLst>
              <a:ext uri="{FF2B5EF4-FFF2-40B4-BE49-F238E27FC236}">
                <a16:creationId xmlns="" xmlns:a16="http://schemas.microsoft.com/office/drawing/2014/main" id="{2572466C-AE80-4DC1-A244-BC76ECC3D2FA}"/>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関連研究</a:t>
            </a:r>
            <a:endParaRPr kumimoji="1" lang="ja-JP" altLang="en-US" dirty="0">
              <a:solidFill>
                <a:schemeClr val="tx1">
                  <a:lumMod val="75000"/>
                  <a:lumOff val="25000"/>
                </a:schemeClr>
              </a:solidFill>
            </a:endParaRPr>
          </a:p>
        </p:txBody>
      </p:sp>
      <p:sp>
        <p:nvSpPr>
          <p:cNvPr id="6" name="テキスト ボックス 5">
            <a:extLst>
              <a:ext uri="{FF2B5EF4-FFF2-40B4-BE49-F238E27FC236}">
                <a16:creationId xmlns="" xmlns:a16="http://schemas.microsoft.com/office/drawing/2014/main" id="{78A7888D-977D-4978-AC19-3E3A84CB55F4}"/>
              </a:ext>
            </a:extLst>
          </p:cNvPr>
          <p:cNvSpPr txBox="1"/>
          <p:nvPr/>
        </p:nvSpPr>
        <p:spPr>
          <a:xfrm>
            <a:off x="230818" y="6459865"/>
            <a:ext cx="8549196" cy="215444"/>
          </a:xfrm>
          <a:prstGeom prst="rect">
            <a:avLst/>
          </a:prstGeom>
          <a:noFill/>
        </p:spPr>
        <p:txBody>
          <a:bodyPr wrap="square" rtlCol="0">
            <a:spAutoFit/>
          </a:bodyPr>
          <a:lstStyle/>
          <a:p>
            <a:r>
              <a:rPr lang="en-US" altLang="ja-JP" sz="800" dirty="0"/>
              <a:t>[6] </a:t>
            </a:r>
            <a:r>
              <a:rPr lang="en-US" altLang="ja-JP" sz="800" dirty="0" err="1"/>
              <a:t>JacquelineUrakami</a:t>
            </a:r>
            <a:r>
              <a:rPr lang="en-US" altLang="ja-JP" sz="800" dirty="0"/>
              <a:t>, </a:t>
            </a:r>
            <a:r>
              <a:rPr lang="en-US" altLang="ja-JP" sz="800" dirty="0" err="1"/>
              <a:t>BillieAkwaMoore</a:t>
            </a:r>
            <a:r>
              <a:rPr lang="en-US" altLang="ja-JP" sz="800" dirty="0"/>
              <a:t>, </a:t>
            </a:r>
            <a:r>
              <a:rPr lang="en-US" altLang="ja-JP" sz="800" dirty="0" err="1"/>
              <a:t>SujitraSutthithatip,Sung</a:t>
            </a:r>
            <a:r>
              <a:rPr lang="en-US" altLang="ja-JP" sz="800" dirty="0"/>
              <a:t> </a:t>
            </a:r>
            <a:r>
              <a:rPr lang="en-US" altLang="ja-JP" sz="800" dirty="0" err="1"/>
              <a:t>Park,Users’Perception</a:t>
            </a:r>
            <a:r>
              <a:rPr lang="ja-JP" altLang="en-US" sz="800" dirty="0"/>
              <a:t> </a:t>
            </a:r>
            <a:r>
              <a:rPr lang="en-US" altLang="ja-JP" sz="800" dirty="0"/>
              <a:t>of Empathic</a:t>
            </a:r>
            <a:r>
              <a:rPr lang="ja-JP" altLang="en-US" sz="800" dirty="0"/>
              <a:t> </a:t>
            </a:r>
            <a:r>
              <a:rPr lang="en-US" altLang="ja-JP" sz="800" dirty="0"/>
              <a:t>Expressions by an Advanced Intelligent System, HAI ’19, October 6–10, 2019, Kyoto, Japan</a:t>
            </a:r>
            <a:endParaRPr kumimoji="1" lang="ja-JP" altLang="en-US" sz="800" dirty="0"/>
          </a:p>
        </p:txBody>
      </p:sp>
      <p:sp>
        <p:nvSpPr>
          <p:cNvPr id="7" name="テキスト ボックス 6">
            <a:extLst>
              <a:ext uri="{FF2B5EF4-FFF2-40B4-BE49-F238E27FC236}">
                <a16:creationId xmlns="" xmlns:a16="http://schemas.microsoft.com/office/drawing/2014/main" id="{2049D58F-A25B-4018-8F0C-6DDB70745C6D}"/>
              </a:ext>
            </a:extLst>
          </p:cNvPr>
          <p:cNvSpPr txBox="1"/>
          <p:nvPr/>
        </p:nvSpPr>
        <p:spPr>
          <a:xfrm>
            <a:off x="2804746" y="2005414"/>
            <a:ext cx="6582508" cy="1815882"/>
          </a:xfrm>
          <a:prstGeom prst="rect">
            <a:avLst/>
          </a:prstGeom>
          <a:noFill/>
        </p:spPr>
        <p:txBody>
          <a:bodyPr wrap="square" rtlCol="0">
            <a:spAutoFit/>
          </a:bodyPr>
          <a:lstStyle/>
          <a:p>
            <a:r>
              <a:rPr lang="ja-JP" altLang="en-US" sz="2800" dirty="0"/>
              <a:t>エージェントの示す共感の</a:t>
            </a:r>
            <a:r>
              <a:rPr lang="en-US" altLang="ja-JP" sz="2800" dirty="0"/>
              <a:t>8</a:t>
            </a:r>
            <a:r>
              <a:rPr lang="ja-JP" altLang="en-US" sz="2800" dirty="0"/>
              <a:t>つの要素を</a:t>
            </a:r>
            <a:r>
              <a:rPr lang="en-US" altLang="ja-JP" sz="2800" dirty="0"/>
              <a:t>Neutral</a:t>
            </a:r>
            <a:r>
              <a:rPr lang="ja-JP" altLang="en-US" sz="2800" dirty="0"/>
              <a:t>と比較し</a:t>
            </a:r>
            <a:r>
              <a:rPr lang="en-US" altLang="ja-JP" sz="2800" dirty="0"/>
              <a:t>,</a:t>
            </a:r>
            <a:r>
              <a:rPr lang="ja-JP" altLang="en-US" sz="2800" dirty="0"/>
              <a:t>エージェントの表出する共感が人間にどのように認識されるのかを検証している</a:t>
            </a:r>
            <a:endParaRPr lang="en-US" altLang="ja-JP" sz="2800" dirty="0"/>
          </a:p>
        </p:txBody>
      </p:sp>
      <p:sp>
        <p:nvSpPr>
          <p:cNvPr id="8" name="テキスト ボックス 7">
            <a:extLst>
              <a:ext uri="{FF2B5EF4-FFF2-40B4-BE49-F238E27FC236}">
                <a16:creationId xmlns="" xmlns:a16="http://schemas.microsoft.com/office/drawing/2014/main" id="{4C7B588F-228D-4ABE-AF5B-AFE3B5B4F003}"/>
              </a:ext>
            </a:extLst>
          </p:cNvPr>
          <p:cNvSpPr txBox="1"/>
          <p:nvPr/>
        </p:nvSpPr>
        <p:spPr>
          <a:xfrm>
            <a:off x="2810888" y="3797420"/>
            <a:ext cx="6019800" cy="1815882"/>
          </a:xfrm>
          <a:prstGeom prst="rect">
            <a:avLst/>
          </a:prstGeom>
          <a:noFill/>
        </p:spPr>
        <p:txBody>
          <a:bodyPr wrap="square" rtlCol="0">
            <a:spAutoFit/>
          </a:bodyPr>
          <a:lstStyle/>
          <a:p>
            <a:r>
              <a:rPr kumimoji="1" lang="ja-JP" altLang="en-US" sz="2800" dirty="0"/>
              <a:t>この実験では</a:t>
            </a:r>
            <a:r>
              <a:rPr kumimoji="1" lang="en-US" altLang="ja-JP" sz="2800" dirty="0"/>
              <a:t>empathy</a:t>
            </a:r>
            <a:r>
              <a:rPr kumimoji="1" lang="ja-JP" altLang="en-US" sz="2800" dirty="0"/>
              <a:t>に着目している</a:t>
            </a:r>
            <a:endParaRPr kumimoji="1" lang="en-US" altLang="ja-JP" sz="2800" dirty="0"/>
          </a:p>
          <a:p>
            <a:endParaRPr lang="en-US" altLang="ja-JP" sz="2800" dirty="0"/>
          </a:p>
          <a:p>
            <a:r>
              <a:rPr kumimoji="1" lang="ja-JP" altLang="en-US" sz="2800" dirty="0"/>
              <a:t>結果</a:t>
            </a:r>
            <a:r>
              <a:rPr lang="ja-JP" altLang="en-US" sz="2800" dirty="0"/>
              <a:t>　</a:t>
            </a:r>
            <a:r>
              <a:rPr kumimoji="1" lang="ja-JP" altLang="en-US" sz="2800" dirty="0"/>
              <a:t>情動的共感ではなく認知的共感を示すほうがよい</a:t>
            </a:r>
          </a:p>
        </p:txBody>
      </p:sp>
    </p:spTree>
    <p:extLst>
      <p:ext uri="{BB962C8B-B14F-4D97-AF65-F5344CB8AC3E}">
        <p14:creationId xmlns:p14="http://schemas.microsoft.com/office/powerpoint/2010/main" val="4190929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55500CE2-9E6E-402F-BCA8-DB23B03DE4D8}"/>
              </a:ext>
            </a:extLst>
          </p:cNvPr>
          <p:cNvSpPr>
            <a:spLocks noGrp="1"/>
          </p:cNvSpPr>
          <p:nvPr>
            <p:ph type="sldNum" sz="quarter" idx="12"/>
          </p:nvPr>
        </p:nvSpPr>
        <p:spPr/>
        <p:txBody>
          <a:bodyPr/>
          <a:lstStyle/>
          <a:p>
            <a:fld id="{A9F39311-2487-463E-8F9C-AADBF1B991B2}" type="slidenum">
              <a:rPr kumimoji="1" lang="ja-JP" altLang="en-US" smtClean="0"/>
              <a:t>6</a:t>
            </a:fld>
            <a:endParaRPr kumimoji="1" lang="ja-JP" altLang="en-US"/>
          </a:p>
        </p:txBody>
      </p:sp>
      <p:sp>
        <p:nvSpPr>
          <p:cNvPr id="5" name="タイトル 1">
            <a:extLst>
              <a:ext uri="{FF2B5EF4-FFF2-40B4-BE49-F238E27FC236}">
                <a16:creationId xmlns="" xmlns:a16="http://schemas.microsoft.com/office/drawing/2014/main" id="{03A19A7C-C694-4576-A910-721ABF34A624}"/>
              </a:ext>
            </a:extLst>
          </p:cNvPr>
          <p:cNvSpPr>
            <a:spLocks noGrp="1"/>
          </p:cNvSpPr>
          <p:nvPr>
            <p:ph type="title"/>
          </p:nvPr>
        </p:nvSpPr>
        <p:spPr>
          <a:xfrm>
            <a:off x="838200" y="365125"/>
            <a:ext cx="10515600" cy="1325563"/>
          </a:xfrm>
        </p:spPr>
        <p:txBody>
          <a:bodyPr/>
          <a:lstStyle/>
          <a:p>
            <a:r>
              <a:rPr lang="ja-JP" altLang="en-US" dirty="0">
                <a:solidFill>
                  <a:schemeClr val="tx1">
                    <a:lumMod val="75000"/>
                    <a:lumOff val="25000"/>
                  </a:schemeClr>
                </a:solidFill>
              </a:rPr>
              <a:t>関連研究</a:t>
            </a:r>
            <a:endParaRPr kumimoji="1" lang="ja-JP" altLang="en-US" dirty="0">
              <a:solidFill>
                <a:schemeClr val="tx1">
                  <a:lumMod val="75000"/>
                  <a:lumOff val="25000"/>
                </a:schemeClr>
              </a:solidFill>
            </a:endParaRPr>
          </a:p>
        </p:txBody>
      </p:sp>
      <p:pic>
        <p:nvPicPr>
          <p:cNvPr id="6" name="図 5">
            <a:extLst>
              <a:ext uri="{FF2B5EF4-FFF2-40B4-BE49-F238E27FC236}">
                <a16:creationId xmlns="" xmlns:a16="http://schemas.microsoft.com/office/drawing/2014/main" id="{669D6205-185D-4367-977A-46CB5B2457C8}"/>
              </a:ext>
            </a:extLst>
          </p:cNvPr>
          <p:cNvPicPr>
            <a:picLocks noChangeAspect="1"/>
          </p:cNvPicPr>
          <p:nvPr/>
        </p:nvPicPr>
        <p:blipFill>
          <a:blip r:embed="rId3"/>
          <a:stretch>
            <a:fillRect/>
          </a:stretch>
        </p:blipFill>
        <p:spPr>
          <a:xfrm>
            <a:off x="9233208" y="1184553"/>
            <a:ext cx="2120592" cy="2693106"/>
          </a:xfrm>
          <a:prstGeom prst="rect">
            <a:avLst/>
          </a:prstGeom>
        </p:spPr>
      </p:pic>
      <p:sp>
        <p:nvSpPr>
          <p:cNvPr id="7" name="テキスト ボックス 6">
            <a:extLst>
              <a:ext uri="{FF2B5EF4-FFF2-40B4-BE49-F238E27FC236}">
                <a16:creationId xmlns="" xmlns:a16="http://schemas.microsoft.com/office/drawing/2014/main" id="{903A3B07-7D2C-4E3E-9110-51B088CBE64F}"/>
              </a:ext>
            </a:extLst>
          </p:cNvPr>
          <p:cNvSpPr txBox="1"/>
          <p:nvPr/>
        </p:nvSpPr>
        <p:spPr>
          <a:xfrm>
            <a:off x="9625288" y="3984713"/>
            <a:ext cx="1336431" cy="369332"/>
          </a:xfrm>
          <a:prstGeom prst="rect">
            <a:avLst/>
          </a:prstGeom>
          <a:noFill/>
        </p:spPr>
        <p:txBody>
          <a:bodyPr wrap="square" rtlCol="0">
            <a:spAutoFit/>
          </a:bodyPr>
          <a:lstStyle/>
          <a:p>
            <a:r>
              <a:rPr kumimoji="1" lang="en-US" altLang="ja-JP" dirty="0"/>
              <a:t>Sim Sensei</a:t>
            </a:r>
            <a:endParaRPr kumimoji="1" lang="ja-JP" altLang="en-US" dirty="0"/>
          </a:p>
        </p:txBody>
      </p:sp>
      <p:sp>
        <p:nvSpPr>
          <p:cNvPr id="8" name="テキスト ボックス 7">
            <a:extLst>
              <a:ext uri="{FF2B5EF4-FFF2-40B4-BE49-F238E27FC236}">
                <a16:creationId xmlns="" xmlns:a16="http://schemas.microsoft.com/office/drawing/2014/main" id="{AD10ADBE-EC50-4D57-AD0A-478EBD528074}"/>
              </a:ext>
            </a:extLst>
          </p:cNvPr>
          <p:cNvSpPr txBox="1"/>
          <p:nvPr/>
        </p:nvSpPr>
        <p:spPr>
          <a:xfrm>
            <a:off x="838200" y="1987062"/>
            <a:ext cx="7110046" cy="1815882"/>
          </a:xfrm>
          <a:prstGeom prst="rect">
            <a:avLst/>
          </a:prstGeom>
          <a:noFill/>
        </p:spPr>
        <p:txBody>
          <a:bodyPr wrap="square" rtlCol="0">
            <a:spAutoFit/>
          </a:bodyPr>
          <a:lstStyle/>
          <a:p>
            <a:r>
              <a:rPr lang="ja-JP" altLang="en-US" sz="2800" dirty="0"/>
              <a:t>対話エージェントにラポール（相互信頼関係）を構築するためにカウンセリングのような深い共感を示すエージェントの研究がされている</a:t>
            </a:r>
            <a:r>
              <a:rPr lang="en-US" altLang="ja-JP" sz="2800" dirty="0"/>
              <a:t>[</a:t>
            </a:r>
            <a:r>
              <a:rPr lang="en-US" altLang="ja-JP" sz="2800" dirty="0" smtClean="0"/>
              <a:t>7,8,9]</a:t>
            </a:r>
            <a:endParaRPr kumimoji="1" lang="ja-JP" altLang="en-US" sz="2800" dirty="0"/>
          </a:p>
        </p:txBody>
      </p:sp>
      <p:sp>
        <p:nvSpPr>
          <p:cNvPr id="9" name="正方形/長方形 8">
            <a:extLst>
              <a:ext uri="{FF2B5EF4-FFF2-40B4-BE49-F238E27FC236}">
                <a16:creationId xmlns="" xmlns:a16="http://schemas.microsoft.com/office/drawing/2014/main" id="{7DBA9CE3-141F-4A64-B348-14EB7D3C5A00}"/>
              </a:ext>
            </a:extLst>
          </p:cNvPr>
          <p:cNvSpPr/>
          <p:nvPr/>
        </p:nvSpPr>
        <p:spPr>
          <a:xfrm>
            <a:off x="52753" y="6119336"/>
            <a:ext cx="11301047" cy="577081"/>
          </a:xfrm>
          <a:prstGeom prst="rect">
            <a:avLst/>
          </a:prstGeom>
        </p:spPr>
        <p:txBody>
          <a:bodyPr wrap="square">
            <a:spAutoFit/>
          </a:bodyPr>
          <a:lstStyle/>
          <a:p>
            <a:r>
              <a:rPr lang="en-US" altLang="ja-JP" sz="1050" dirty="0" smtClean="0"/>
              <a:t>[</a:t>
            </a:r>
            <a:r>
              <a:rPr lang="en-US" altLang="ja-JP" sz="1050" dirty="0"/>
              <a:t>7</a:t>
            </a:r>
            <a:r>
              <a:rPr lang="en-US" altLang="ja-JP" sz="1050" dirty="0" smtClean="0"/>
              <a:t>]</a:t>
            </a:r>
            <a:r>
              <a:rPr lang="en-US" altLang="ja-JP" sz="1050" dirty="0" err="1" smtClean="0"/>
              <a:t>Georgila</a:t>
            </a:r>
            <a:r>
              <a:rPr lang="en-US" altLang="ja-JP" sz="1050" dirty="0"/>
              <a:t>, K., </a:t>
            </a:r>
            <a:r>
              <a:rPr lang="en-US" altLang="ja-JP" sz="1050" dirty="0" err="1"/>
              <a:t>Gratch</a:t>
            </a:r>
            <a:r>
              <a:rPr lang="en-US" altLang="ja-JP" sz="1050" dirty="0"/>
              <a:t>, J., </a:t>
            </a:r>
            <a:r>
              <a:rPr lang="en-US" altLang="ja-JP" sz="1050" dirty="0" err="1"/>
              <a:t>Hartholt</a:t>
            </a:r>
            <a:r>
              <a:rPr lang="en-US" altLang="ja-JP" sz="1050" dirty="0"/>
              <a:t>, A., </a:t>
            </a:r>
            <a:r>
              <a:rPr lang="en-US" altLang="ja-JP" sz="1050" dirty="0" err="1"/>
              <a:t>Lhommet</a:t>
            </a:r>
            <a:r>
              <a:rPr lang="en-US" altLang="ja-JP" sz="1050" dirty="0"/>
              <a:t>, M., Lucas, G., </a:t>
            </a:r>
            <a:r>
              <a:rPr lang="en-US" altLang="ja-JP" sz="1050" dirty="0" err="1"/>
              <a:t>Marsella</a:t>
            </a:r>
            <a:r>
              <a:rPr lang="en-US" altLang="ja-JP" sz="1050" dirty="0"/>
              <a:t>, S., ... &amp; Suri, A. ”</a:t>
            </a:r>
            <a:r>
              <a:rPr lang="en-US" altLang="ja-JP" sz="1050" dirty="0" err="1"/>
              <a:t>SimSensei</a:t>
            </a:r>
            <a:r>
              <a:rPr lang="en-US" altLang="ja-JP" sz="1050" dirty="0"/>
              <a:t> Kiosk: A Virtual Human Interviewer for Healthcare Decision Support.”(2014).</a:t>
            </a:r>
          </a:p>
          <a:p>
            <a:r>
              <a:rPr lang="en-US" altLang="ja-JP" sz="1050" dirty="0" smtClean="0"/>
              <a:t>[8] </a:t>
            </a:r>
            <a:r>
              <a:rPr lang="en-US" altLang="ja-JP" sz="1050" dirty="0"/>
              <a:t>L</a:t>
            </a:r>
            <a:r>
              <a:rPr lang="ja-JP" altLang="ja-JP" sz="1050" dirty="0"/>
              <a:t>．</a:t>
            </a:r>
            <a:r>
              <a:rPr lang="en-US" altLang="ja-JP" sz="1050" dirty="0" err="1"/>
              <a:t>Huang,L.P.Morency,and</a:t>
            </a:r>
            <a:r>
              <a:rPr lang="en-US" altLang="ja-JP" sz="1050" dirty="0"/>
              <a:t> </a:t>
            </a:r>
            <a:r>
              <a:rPr lang="en-US" altLang="ja-JP" sz="1050" dirty="0" err="1"/>
              <a:t>J.Gratch</a:t>
            </a:r>
            <a:r>
              <a:rPr lang="ja-JP" altLang="ja-JP" sz="1050" dirty="0"/>
              <a:t>：</a:t>
            </a:r>
            <a:r>
              <a:rPr lang="en-US" altLang="ja-JP" sz="1050" dirty="0" err="1"/>
              <a:t>Virtualrapport</a:t>
            </a:r>
            <a:r>
              <a:rPr lang="en-US" altLang="ja-JP" sz="1050" dirty="0"/>
              <a:t> 2.0.In International Conference on </a:t>
            </a:r>
            <a:r>
              <a:rPr lang="en-US" altLang="ja-JP" sz="1050" dirty="0" err="1"/>
              <a:t>IntelligentVirtual</a:t>
            </a:r>
            <a:r>
              <a:rPr lang="en-US" altLang="ja-JP" sz="1050" dirty="0"/>
              <a:t> Agent,(2011)</a:t>
            </a:r>
            <a:endParaRPr lang="ja-JP" altLang="ja-JP" sz="1050" dirty="0"/>
          </a:p>
          <a:p>
            <a:r>
              <a:rPr lang="en-US" altLang="ja-JP" sz="1050" dirty="0" smtClean="0"/>
              <a:t>[</a:t>
            </a:r>
            <a:r>
              <a:rPr lang="en-US" altLang="ja-JP" sz="1050" dirty="0"/>
              <a:t>9</a:t>
            </a:r>
            <a:r>
              <a:rPr lang="en-US" altLang="ja-JP" sz="1050" dirty="0" smtClean="0"/>
              <a:t>]R </a:t>
            </a:r>
            <a:r>
              <a:rPr lang="en-US" altLang="ja-JP" sz="1050" dirty="0" err="1"/>
              <a:t>Zhao,A</a:t>
            </a:r>
            <a:r>
              <a:rPr lang="en-US" altLang="ja-JP" sz="1050" dirty="0"/>
              <a:t> </a:t>
            </a:r>
            <a:r>
              <a:rPr lang="en-US" altLang="ja-JP" sz="1050" dirty="0" err="1"/>
              <a:t>papangelis</a:t>
            </a:r>
            <a:r>
              <a:rPr lang="en-US" altLang="ja-JP" sz="1050" dirty="0"/>
              <a:t>, J Cassell Towards a Dyadic Computational Model of Rapport Management for Human-Virtual Agent Interaction</a:t>
            </a:r>
            <a:r>
              <a:rPr lang="ja-JP" altLang="ja-JP" sz="1050" dirty="0"/>
              <a:t>　</a:t>
            </a:r>
            <a:r>
              <a:rPr lang="en-US" altLang="ja-JP" sz="1050" dirty="0"/>
              <a:t>In International Conference on </a:t>
            </a:r>
            <a:r>
              <a:rPr lang="en-US" altLang="ja-JP" sz="1050" dirty="0" err="1"/>
              <a:t>IntelligentVirtual</a:t>
            </a:r>
            <a:r>
              <a:rPr lang="en-US" altLang="ja-JP" sz="1050" dirty="0"/>
              <a:t> Agent,(2014)</a:t>
            </a:r>
            <a:endParaRPr lang="ja-JP" altLang="ja-JP" sz="1050" dirty="0"/>
          </a:p>
        </p:txBody>
      </p:sp>
    </p:spTree>
    <p:extLst>
      <p:ext uri="{BB962C8B-B14F-4D97-AF65-F5344CB8AC3E}">
        <p14:creationId xmlns:p14="http://schemas.microsoft.com/office/powerpoint/2010/main" val="8685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tx1">
                    <a:lumMod val="75000"/>
                    <a:lumOff val="25000"/>
                  </a:schemeClr>
                </a:solidFill>
              </a:rPr>
              <a:t>研究の目的</a:t>
            </a:r>
          </a:p>
        </p:txBody>
      </p:sp>
      <p:sp>
        <p:nvSpPr>
          <p:cNvPr id="3" name="コンテンツ プレースホルダー 2"/>
          <p:cNvSpPr>
            <a:spLocks noGrp="1"/>
          </p:cNvSpPr>
          <p:nvPr>
            <p:ph idx="1"/>
          </p:nvPr>
        </p:nvSpPr>
        <p:spPr>
          <a:xfrm>
            <a:off x="838200" y="1382233"/>
            <a:ext cx="11127828" cy="5339242"/>
          </a:xfrm>
        </p:spPr>
        <p:txBody>
          <a:bodyPr>
            <a:normAutofit/>
          </a:bodyPr>
          <a:lstStyle/>
          <a:p>
            <a:pPr marL="0" indent="0">
              <a:buNone/>
            </a:pPr>
            <a:endParaRPr lang="en-US" altLang="ja-JP" dirty="0">
              <a:solidFill>
                <a:schemeClr val="tx1">
                  <a:lumMod val="85000"/>
                  <a:lumOff val="15000"/>
                </a:schemeClr>
              </a:solidFill>
            </a:endParaRPr>
          </a:p>
          <a:p>
            <a:r>
              <a:rPr lang="ja-JP" altLang="en-US" dirty="0">
                <a:solidFill>
                  <a:schemeClr val="tx1">
                    <a:lumMod val="75000"/>
                    <a:lumOff val="25000"/>
                  </a:schemeClr>
                </a:solidFill>
              </a:rPr>
              <a:t>本研究では人間とエージェントの対話の際にエージェントが表出する共感行動のレベルが共鳴的共感</a:t>
            </a:r>
            <a:r>
              <a:rPr lang="en-US" altLang="ja-JP" dirty="0">
                <a:solidFill>
                  <a:schemeClr val="tx1">
                    <a:lumMod val="75000"/>
                    <a:lumOff val="25000"/>
                  </a:schemeClr>
                </a:solidFill>
              </a:rPr>
              <a:t>,</a:t>
            </a:r>
            <a:r>
              <a:rPr lang="ja-JP" altLang="en-US" dirty="0">
                <a:solidFill>
                  <a:schemeClr val="tx1">
                    <a:lumMod val="75000"/>
                    <a:lumOff val="25000"/>
                  </a:schemeClr>
                </a:solidFill>
              </a:rPr>
              <a:t>認知的共感</a:t>
            </a:r>
            <a:r>
              <a:rPr lang="en-US" altLang="ja-JP" dirty="0">
                <a:solidFill>
                  <a:schemeClr val="tx1">
                    <a:lumMod val="75000"/>
                    <a:lumOff val="25000"/>
                  </a:schemeClr>
                </a:solidFill>
              </a:rPr>
              <a:t>,</a:t>
            </a:r>
            <a:r>
              <a:rPr lang="ja-JP" altLang="en-US" dirty="0">
                <a:solidFill>
                  <a:schemeClr val="tx1">
                    <a:lumMod val="75000"/>
                    <a:lumOff val="25000"/>
                  </a:schemeClr>
                </a:solidFill>
              </a:rPr>
              <a:t>情動的共感のどのレベルを示すのが妥当であるかを印象評価実験により検証する</a:t>
            </a:r>
            <a:r>
              <a:rPr lang="ja-JP" altLang="en-US" dirty="0"/>
              <a:t>	</a:t>
            </a:r>
            <a:endParaRPr lang="en-US" altLang="ja-JP" dirty="0"/>
          </a:p>
          <a:p>
            <a:endParaRPr lang="en-US" altLang="ja-JP" dirty="0"/>
          </a:p>
          <a:p>
            <a:r>
              <a:rPr lang="ja-JP" altLang="en-US" dirty="0">
                <a:solidFill>
                  <a:schemeClr val="tx1">
                    <a:lumMod val="75000"/>
                    <a:lumOff val="25000"/>
                  </a:schemeClr>
                </a:solidFill>
              </a:rPr>
              <a:t>実体のないエージェントが深い共感を示すことは妥当なのか</a:t>
            </a:r>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r>
              <a:rPr lang="ja-JP" altLang="en-US" dirty="0">
                <a:solidFill>
                  <a:schemeClr val="tx1">
                    <a:lumMod val="75000"/>
                    <a:lumOff val="25000"/>
                  </a:schemeClr>
                </a:solidFill>
              </a:rPr>
              <a:t>雑談において共感を伴う人間とエージェントのインタラクション向上を目的とする</a:t>
            </a:r>
          </a:p>
          <a:p>
            <a:endParaRPr lang="en-US" altLang="ja-JP" dirty="0">
              <a:solidFill>
                <a:schemeClr val="tx1">
                  <a:lumMod val="85000"/>
                  <a:lumOff val="15000"/>
                </a:schemeClr>
              </a:solidFill>
            </a:endParaRPr>
          </a:p>
          <a:p>
            <a:endParaRPr lang="en-US" altLang="ja-JP" dirty="0">
              <a:solidFill>
                <a:schemeClr val="tx1">
                  <a:lumMod val="85000"/>
                  <a:lumOff val="15000"/>
                </a:schemeClr>
              </a:solidFill>
            </a:endParaRPr>
          </a:p>
          <a:p>
            <a:pPr marL="0" indent="0">
              <a:buNone/>
            </a:pPr>
            <a:endParaRPr lang="ja-JP" altLang="ja-JP" dirty="0">
              <a:solidFill>
                <a:schemeClr val="tx1">
                  <a:lumMod val="85000"/>
                  <a:lumOff val="15000"/>
                </a:schemeClr>
              </a:solidFill>
            </a:endParaRPr>
          </a:p>
        </p:txBody>
      </p:sp>
      <p:sp>
        <p:nvSpPr>
          <p:cNvPr id="4" name="スライド番号プレースホルダー 3"/>
          <p:cNvSpPr>
            <a:spLocks noGrp="1"/>
          </p:cNvSpPr>
          <p:nvPr>
            <p:ph type="sldNum" sz="quarter" idx="12"/>
          </p:nvPr>
        </p:nvSpPr>
        <p:spPr/>
        <p:txBody>
          <a:bodyPr/>
          <a:lstStyle/>
          <a:p>
            <a:fld id="{A9F39311-2487-463E-8F9C-AADBF1B991B2}" type="slidenum">
              <a:rPr kumimoji="1" lang="ja-JP" altLang="en-US" smtClean="0">
                <a:solidFill>
                  <a:schemeClr val="tx1">
                    <a:lumMod val="85000"/>
                    <a:lumOff val="15000"/>
                  </a:schemeClr>
                </a:solidFill>
              </a:rPr>
              <a:t>7</a:t>
            </a:fld>
            <a:endParaRPr kumimoji="1" lang="ja-JP" altLang="en-US" dirty="0">
              <a:solidFill>
                <a:schemeClr val="tx1">
                  <a:lumMod val="85000"/>
                  <a:lumOff val="15000"/>
                </a:schemeClr>
              </a:solidFill>
            </a:endParaRPr>
          </a:p>
        </p:txBody>
      </p:sp>
      <p:cxnSp>
        <p:nvCxnSpPr>
          <p:cNvPr id="6" name="直線矢印コネクタ 5"/>
          <p:cNvCxnSpPr>
            <a:cxnSpLocks/>
          </p:cNvCxnSpPr>
          <p:nvPr/>
        </p:nvCxnSpPr>
        <p:spPr>
          <a:xfrm>
            <a:off x="6327522" y="4394447"/>
            <a:ext cx="0" cy="754602"/>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72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tx1">
                    <a:lumMod val="75000"/>
                    <a:lumOff val="25000"/>
                  </a:schemeClr>
                </a:solidFill>
              </a:rPr>
              <a:t>評価実験の概要</a:t>
            </a:r>
          </a:p>
        </p:txBody>
      </p:sp>
      <p:sp>
        <p:nvSpPr>
          <p:cNvPr id="4" name="スライド番号プレースホルダー 3"/>
          <p:cNvSpPr>
            <a:spLocks noGrp="1"/>
          </p:cNvSpPr>
          <p:nvPr>
            <p:ph type="sldNum" sz="quarter" idx="12"/>
          </p:nvPr>
        </p:nvSpPr>
        <p:spPr/>
        <p:txBody>
          <a:bodyPr/>
          <a:lstStyle/>
          <a:p>
            <a:fld id="{A9F39311-2487-463E-8F9C-AADBF1B991B2}" type="slidenum">
              <a:rPr kumimoji="1" lang="ja-JP" altLang="en-US" smtClean="0">
                <a:solidFill>
                  <a:schemeClr val="tx1">
                    <a:lumMod val="75000"/>
                    <a:lumOff val="25000"/>
                  </a:schemeClr>
                </a:solidFill>
              </a:rPr>
              <a:t>8</a:t>
            </a:fld>
            <a:endParaRPr kumimoji="1" lang="ja-JP" altLang="en-US">
              <a:solidFill>
                <a:schemeClr val="tx1">
                  <a:lumMod val="75000"/>
                  <a:lumOff val="25000"/>
                </a:schemeClr>
              </a:solidFill>
            </a:endParaRPr>
          </a:p>
        </p:txBody>
      </p:sp>
      <p:sp>
        <p:nvSpPr>
          <p:cNvPr id="5" name="コンテンツ プレースホルダー 2"/>
          <p:cNvSpPr txBox="1">
            <a:spLocks/>
          </p:cNvSpPr>
          <p:nvPr/>
        </p:nvSpPr>
        <p:spPr>
          <a:xfrm>
            <a:off x="342900" y="1690688"/>
            <a:ext cx="11591597" cy="4638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1"/>
            <a:endParaRPr lang="en-US" altLang="ja-JP" dirty="0">
              <a:solidFill>
                <a:schemeClr val="tx1">
                  <a:lumMod val="75000"/>
                  <a:lumOff val="25000"/>
                </a:schemeClr>
              </a:solidFill>
            </a:endParaRPr>
          </a:p>
          <a:p>
            <a:pPr marL="457200" lvl="1" indent="0">
              <a:buNone/>
            </a:pPr>
            <a:r>
              <a:rPr lang="ja-JP" altLang="en-US" dirty="0">
                <a:solidFill>
                  <a:schemeClr val="tx1">
                    <a:lumMod val="75000"/>
                    <a:lumOff val="25000"/>
                  </a:schemeClr>
                </a:solidFill>
              </a:rPr>
              <a:t>　 </a:t>
            </a:r>
            <a:r>
              <a:rPr lang="ja-JP" altLang="en-US" sz="2800" dirty="0">
                <a:solidFill>
                  <a:schemeClr val="tx1">
                    <a:lumMod val="75000"/>
                    <a:lumOff val="25000"/>
                  </a:schemeClr>
                </a:solidFill>
              </a:rPr>
              <a:t>実験参加者　大学生</a:t>
            </a:r>
            <a:r>
              <a:rPr lang="en-US" altLang="ja-JP" sz="2800" dirty="0">
                <a:solidFill>
                  <a:schemeClr val="tx1">
                    <a:lumMod val="75000"/>
                    <a:lumOff val="25000"/>
                  </a:schemeClr>
                </a:solidFill>
              </a:rPr>
              <a:t>14</a:t>
            </a:r>
            <a:r>
              <a:rPr lang="ja-JP" altLang="en-US" sz="2800" dirty="0">
                <a:solidFill>
                  <a:schemeClr val="tx1">
                    <a:lumMod val="75000"/>
                    <a:lumOff val="25000"/>
                  </a:schemeClr>
                </a:solidFill>
              </a:rPr>
              <a:t>名（男性</a:t>
            </a:r>
            <a:r>
              <a:rPr lang="en-US" altLang="ja-JP" sz="2800" dirty="0">
                <a:solidFill>
                  <a:schemeClr val="tx1">
                    <a:lumMod val="75000"/>
                    <a:lumOff val="25000"/>
                  </a:schemeClr>
                </a:solidFill>
              </a:rPr>
              <a:t>12</a:t>
            </a:r>
            <a:r>
              <a:rPr lang="ja-JP" altLang="en-US" sz="2800" dirty="0">
                <a:solidFill>
                  <a:schemeClr val="tx1">
                    <a:lumMod val="75000"/>
                    <a:lumOff val="25000"/>
                  </a:schemeClr>
                </a:solidFill>
              </a:rPr>
              <a:t>名</a:t>
            </a:r>
            <a:r>
              <a:rPr lang="en-US" altLang="ja-JP" sz="2800" dirty="0">
                <a:solidFill>
                  <a:schemeClr val="tx1">
                    <a:lumMod val="75000"/>
                    <a:lumOff val="25000"/>
                  </a:schemeClr>
                </a:solidFill>
              </a:rPr>
              <a:t>,</a:t>
            </a:r>
            <a:r>
              <a:rPr lang="ja-JP" altLang="en-US" sz="2800" dirty="0">
                <a:solidFill>
                  <a:schemeClr val="tx1">
                    <a:lumMod val="75000"/>
                    <a:lumOff val="25000"/>
                  </a:schemeClr>
                </a:solidFill>
              </a:rPr>
              <a:t>女性</a:t>
            </a:r>
            <a:r>
              <a:rPr lang="en-US" altLang="ja-JP" sz="2800" dirty="0">
                <a:solidFill>
                  <a:schemeClr val="tx1">
                    <a:lumMod val="75000"/>
                    <a:lumOff val="25000"/>
                  </a:schemeClr>
                </a:solidFill>
              </a:rPr>
              <a:t>2</a:t>
            </a:r>
            <a:r>
              <a:rPr lang="ja-JP" altLang="en-US" sz="2800" dirty="0">
                <a:solidFill>
                  <a:schemeClr val="tx1">
                    <a:lumMod val="75000"/>
                    <a:lumOff val="25000"/>
                  </a:schemeClr>
                </a:solidFill>
              </a:rPr>
              <a:t>名）</a:t>
            </a:r>
            <a:endParaRPr lang="en-US" altLang="ja-JP" sz="2800" dirty="0">
              <a:solidFill>
                <a:schemeClr val="tx1">
                  <a:lumMod val="75000"/>
                  <a:lumOff val="25000"/>
                </a:schemeClr>
              </a:solidFill>
            </a:endParaRPr>
          </a:p>
          <a:p>
            <a:pPr lvl="1"/>
            <a:endParaRPr lang="en-US" altLang="ja-JP" dirty="0">
              <a:solidFill>
                <a:schemeClr val="tx1">
                  <a:lumMod val="75000"/>
                  <a:lumOff val="25000"/>
                </a:schemeClr>
              </a:solidFill>
            </a:endParaRPr>
          </a:p>
          <a:p>
            <a:pPr marL="457200" lvl="1" indent="0">
              <a:buNone/>
            </a:pPr>
            <a:r>
              <a:rPr lang="ja-JP" altLang="en-US" sz="2800" dirty="0">
                <a:solidFill>
                  <a:schemeClr val="tx1">
                    <a:lumMod val="75000"/>
                    <a:lumOff val="25000"/>
                  </a:schemeClr>
                </a:solidFill>
              </a:rPr>
              <a:t>　エージェント同士の雑談動画をランダムに</a:t>
            </a:r>
            <a:r>
              <a:rPr lang="en-US" altLang="ja-JP" sz="2800" dirty="0">
                <a:solidFill>
                  <a:schemeClr val="tx1">
                    <a:lumMod val="75000"/>
                    <a:lumOff val="25000"/>
                  </a:schemeClr>
                </a:solidFill>
              </a:rPr>
              <a:t>15</a:t>
            </a:r>
            <a:r>
              <a:rPr lang="ja-JP" altLang="en-US" sz="2800" dirty="0">
                <a:solidFill>
                  <a:schemeClr val="tx1">
                    <a:lumMod val="75000"/>
                    <a:lumOff val="25000"/>
                  </a:schemeClr>
                </a:solidFill>
              </a:rPr>
              <a:t>種類視聴させる</a:t>
            </a:r>
            <a:endParaRPr lang="en-US" altLang="ja-JP" sz="2800" dirty="0">
              <a:solidFill>
                <a:schemeClr val="tx1">
                  <a:lumMod val="75000"/>
                  <a:lumOff val="25000"/>
                </a:schemeClr>
              </a:solidFill>
            </a:endParaRPr>
          </a:p>
          <a:p>
            <a:pPr marL="457200" lvl="1" indent="0">
              <a:buNone/>
            </a:pPr>
            <a:endParaRPr lang="en-US" altLang="ja-JP" sz="2800" dirty="0">
              <a:solidFill>
                <a:schemeClr val="tx1">
                  <a:lumMod val="75000"/>
                  <a:lumOff val="25000"/>
                </a:schemeClr>
              </a:solidFill>
            </a:endParaRPr>
          </a:p>
          <a:p>
            <a:pPr marL="457200" lvl="1" indent="0">
              <a:buNone/>
            </a:pPr>
            <a:r>
              <a:rPr lang="ja-JP" altLang="en-US" sz="2800" dirty="0">
                <a:solidFill>
                  <a:schemeClr val="tx1">
                    <a:lumMod val="75000"/>
                    <a:lumOff val="25000"/>
                  </a:schemeClr>
                </a:solidFill>
              </a:rPr>
              <a:t>　</a:t>
            </a:r>
            <a:r>
              <a:rPr lang="en-US" altLang="ja-JP" sz="2800" dirty="0">
                <a:solidFill>
                  <a:schemeClr val="tx1">
                    <a:lumMod val="75000"/>
                    <a:lumOff val="25000"/>
                  </a:schemeClr>
                </a:solidFill>
              </a:rPr>
              <a:t>1</a:t>
            </a:r>
            <a:r>
              <a:rPr lang="ja-JP" altLang="en-US" sz="2800" dirty="0">
                <a:solidFill>
                  <a:schemeClr val="tx1">
                    <a:lumMod val="75000"/>
                    <a:lumOff val="25000"/>
                  </a:schemeClr>
                </a:solidFill>
              </a:rPr>
              <a:t>動画につき約</a:t>
            </a:r>
            <a:r>
              <a:rPr lang="en-US" altLang="ja-JP" sz="2800" dirty="0">
                <a:solidFill>
                  <a:schemeClr val="tx1">
                    <a:lumMod val="75000"/>
                    <a:lumOff val="25000"/>
                  </a:schemeClr>
                </a:solidFill>
              </a:rPr>
              <a:t>30</a:t>
            </a:r>
            <a:r>
              <a:rPr lang="ja-JP" altLang="en-US" sz="2800" dirty="0">
                <a:solidFill>
                  <a:schemeClr val="tx1">
                    <a:lumMod val="75000"/>
                    <a:lumOff val="25000"/>
                  </a:schemeClr>
                </a:solidFill>
              </a:rPr>
              <a:t>秒～</a:t>
            </a:r>
            <a:r>
              <a:rPr lang="en-US" altLang="ja-JP" sz="2800" dirty="0">
                <a:solidFill>
                  <a:schemeClr val="tx1">
                    <a:lumMod val="75000"/>
                    <a:lumOff val="25000"/>
                  </a:schemeClr>
                </a:solidFill>
              </a:rPr>
              <a:t>1</a:t>
            </a:r>
            <a:r>
              <a:rPr lang="ja-JP" altLang="en-US" sz="2800" dirty="0">
                <a:solidFill>
                  <a:schemeClr val="tx1">
                    <a:lumMod val="75000"/>
                    <a:lumOff val="25000"/>
                  </a:schemeClr>
                </a:solidFill>
              </a:rPr>
              <a:t>分</a:t>
            </a:r>
            <a:endParaRPr lang="en-US" altLang="ja-JP" sz="2800" dirty="0">
              <a:solidFill>
                <a:schemeClr val="tx1">
                  <a:lumMod val="75000"/>
                  <a:lumOff val="25000"/>
                </a:schemeClr>
              </a:solidFill>
            </a:endParaRPr>
          </a:p>
          <a:p>
            <a:pPr marL="457200" lvl="1" indent="0">
              <a:buNone/>
            </a:pPr>
            <a:endParaRPr lang="en-US" altLang="ja-JP" sz="2800" dirty="0">
              <a:solidFill>
                <a:schemeClr val="tx1">
                  <a:lumMod val="75000"/>
                  <a:lumOff val="25000"/>
                </a:schemeClr>
              </a:solidFill>
            </a:endParaRPr>
          </a:p>
          <a:p>
            <a:pPr marL="457200" lvl="1" indent="0">
              <a:buNone/>
            </a:pPr>
            <a:r>
              <a:rPr lang="ja-JP" altLang="en-US" sz="2800" dirty="0">
                <a:solidFill>
                  <a:schemeClr val="tx1">
                    <a:lumMod val="75000"/>
                    <a:lumOff val="25000"/>
                  </a:schemeClr>
                </a:solidFill>
              </a:rPr>
              <a:t>　</a:t>
            </a:r>
            <a:r>
              <a:rPr lang="en-US" altLang="ja-JP" sz="2800" dirty="0">
                <a:solidFill>
                  <a:schemeClr val="tx1">
                    <a:lumMod val="75000"/>
                    <a:lumOff val="25000"/>
                  </a:schemeClr>
                </a:solidFill>
              </a:rPr>
              <a:t>1</a:t>
            </a:r>
            <a:r>
              <a:rPr lang="ja-JP" altLang="en-US" sz="2800" dirty="0">
                <a:solidFill>
                  <a:schemeClr val="tx1">
                    <a:lumMod val="75000"/>
                    <a:lumOff val="25000"/>
                  </a:schemeClr>
                </a:solidFill>
              </a:rPr>
              <a:t>動画視聴ごとにアンケートに回答してもらう</a:t>
            </a:r>
            <a:endParaRPr lang="en-US" altLang="ja-JP" sz="2800" dirty="0">
              <a:solidFill>
                <a:schemeClr val="tx1">
                  <a:lumMod val="75000"/>
                  <a:lumOff val="25000"/>
                </a:schemeClr>
              </a:solidFill>
            </a:endParaRPr>
          </a:p>
          <a:p>
            <a:pPr marL="457200" lvl="1" indent="0">
              <a:buNone/>
            </a:pPr>
            <a:r>
              <a:rPr lang="ja-JP" altLang="en-US" sz="2800" dirty="0">
                <a:solidFill>
                  <a:schemeClr val="tx1">
                    <a:lumMod val="75000"/>
                    <a:lumOff val="25000"/>
                  </a:schemeClr>
                </a:solidFill>
              </a:rPr>
              <a:t>　</a:t>
            </a:r>
            <a:endParaRPr lang="en-US" altLang="ja-JP" dirty="0">
              <a:solidFill>
                <a:schemeClr val="tx1">
                  <a:lumMod val="75000"/>
                  <a:lumOff val="25000"/>
                </a:schemeClr>
              </a:solidFill>
            </a:endParaRPr>
          </a:p>
        </p:txBody>
      </p:sp>
    </p:spTree>
    <p:extLst>
      <p:ext uri="{BB962C8B-B14F-4D97-AF65-F5344CB8AC3E}">
        <p14:creationId xmlns:p14="http://schemas.microsoft.com/office/powerpoint/2010/main" val="4026748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 xmlns:a16="http://schemas.microsoft.com/office/drawing/2014/main" id="{8F716327-D0E3-4D18-90BD-ECBEEFCE753D}"/>
              </a:ext>
            </a:extLst>
          </p:cNvPr>
          <p:cNvSpPr>
            <a:spLocks noGrp="1"/>
          </p:cNvSpPr>
          <p:nvPr>
            <p:ph type="sldNum" sz="quarter" idx="12"/>
          </p:nvPr>
        </p:nvSpPr>
        <p:spPr/>
        <p:txBody>
          <a:bodyPr/>
          <a:lstStyle/>
          <a:p>
            <a:fld id="{A9F39311-2487-463E-8F9C-AADBF1B991B2}" type="slidenum">
              <a:rPr kumimoji="1" lang="ja-JP" altLang="en-US" smtClean="0">
                <a:solidFill>
                  <a:schemeClr val="tx1">
                    <a:lumMod val="75000"/>
                    <a:lumOff val="25000"/>
                  </a:schemeClr>
                </a:solidFill>
              </a:rPr>
              <a:t>9</a:t>
            </a:fld>
            <a:endParaRPr kumimoji="1" lang="ja-JP" altLang="en-US">
              <a:solidFill>
                <a:schemeClr val="tx1">
                  <a:lumMod val="75000"/>
                  <a:lumOff val="25000"/>
                </a:schemeClr>
              </a:solidFill>
            </a:endParaRPr>
          </a:p>
        </p:txBody>
      </p:sp>
      <p:sp>
        <p:nvSpPr>
          <p:cNvPr id="7" name="テキスト ボックス 6">
            <a:extLst>
              <a:ext uri="{FF2B5EF4-FFF2-40B4-BE49-F238E27FC236}">
                <a16:creationId xmlns="" xmlns:a16="http://schemas.microsoft.com/office/drawing/2014/main" id="{040FD679-27B8-4F21-BB2A-763F7C92BAEA}"/>
              </a:ext>
            </a:extLst>
          </p:cNvPr>
          <p:cNvSpPr txBox="1"/>
          <p:nvPr/>
        </p:nvSpPr>
        <p:spPr>
          <a:xfrm>
            <a:off x="1450517" y="668215"/>
            <a:ext cx="9290967" cy="707886"/>
          </a:xfrm>
          <a:prstGeom prst="rect">
            <a:avLst/>
          </a:prstGeom>
          <a:noFill/>
        </p:spPr>
        <p:txBody>
          <a:bodyPr wrap="square" rtlCol="0">
            <a:spAutoFit/>
          </a:bodyPr>
          <a:lstStyle/>
          <a:p>
            <a:r>
              <a:rPr lang="ja-JP" altLang="en-US" sz="4000" dirty="0">
                <a:solidFill>
                  <a:schemeClr val="tx1">
                    <a:lumMod val="75000"/>
                    <a:lumOff val="25000"/>
                  </a:schemeClr>
                </a:solidFill>
              </a:rPr>
              <a:t>実験で視聴してもらう共鳴的共感の動画例</a:t>
            </a:r>
            <a:endParaRPr kumimoji="1" lang="ja-JP" altLang="en-US" dirty="0">
              <a:solidFill>
                <a:schemeClr val="tx1">
                  <a:lumMod val="75000"/>
                  <a:lumOff val="25000"/>
                </a:schemeClr>
              </a:solidFill>
            </a:endParaRPr>
          </a:p>
        </p:txBody>
      </p:sp>
      <p:pic>
        <p:nvPicPr>
          <p:cNvPr id="5" name="ラーメンS">
            <a:hlinkClick r:id="" action="ppaction://media"/>
            <a:extLst>
              <a:ext uri="{FF2B5EF4-FFF2-40B4-BE49-F238E27FC236}">
                <a16:creationId xmlns="" xmlns:a16="http://schemas.microsoft.com/office/drawing/2014/main" id="{96F2AD90-5A0F-4F0C-8B1D-DFD2EDE2CA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871" y="1564673"/>
            <a:ext cx="7966259" cy="4481020"/>
          </a:xfrm>
          <a:prstGeom prst="rect">
            <a:avLst/>
          </a:prstGeom>
        </p:spPr>
      </p:pic>
    </p:spTree>
    <p:extLst>
      <p:ext uri="{BB962C8B-B14F-4D97-AF65-F5344CB8AC3E}">
        <p14:creationId xmlns:p14="http://schemas.microsoft.com/office/powerpoint/2010/main" val="32914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6708</TotalTime>
  <Words>1451</Words>
  <Application>Microsoft Office PowerPoint</Application>
  <PresentationFormat>ワイド画面</PresentationFormat>
  <Paragraphs>203</Paragraphs>
  <Slides>21</Slides>
  <Notes>19</Notes>
  <HiddenSlides>0</HiddenSlides>
  <MMClips>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21</vt:i4>
      </vt:variant>
    </vt:vector>
  </HeadingPairs>
  <TitlesOfParts>
    <vt:vector size="26" baseType="lpstr">
      <vt:lpstr>ＭＳ Ｐゴシック</vt:lpstr>
      <vt:lpstr>Arial</vt:lpstr>
      <vt:lpstr>Calibri</vt:lpstr>
      <vt:lpstr>Calibri Light</vt:lpstr>
      <vt:lpstr>Office テーマ</vt:lpstr>
      <vt:lpstr>エージェントが表出する共感レベルに 関する印象評価</vt:lpstr>
      <vt:lpstr>研究の背景</vt:lpstr>
      <vt:lpstr>PowerPoint プレゼンテーション</vt:lpstr>
      <vt:lpstr>PowerPoint プレゼンテーション</vt:lpstr>
      <vt:lpstr>関連研究</vt:lpstr>
      <vt:lpstr>関連研究</vt:lpstr>
      <vt:lpstr>研究の目的</vt:lpstr>
      <vt:lpstr>評価実験の概要</vt:lpstr>
      <vt:lpstr>PowerPoint プレゼンテーション</vt:lpstr>
      <vt:lpstr>PowerPoint プレゼンテーション</vt:lpstr>
      <vt:lpstr>PowerPoint プレゼンテーション</vt:lpstr>
      <vt:lpstr>会話内容</vt:lpstr>
      <vt:lpstr>実験評価</vt:lpstr>
      <vt:lpstr>因子分析</vt:lpstr>
      <vt:lpstr>各因子についての分析</vt:lpstr>
      <vt:lpstr>親近感因子における分析と考察</vt:lpstr>
      <vt:lpstr>社交性因子における分析と考察</vt:lpstr>
      <vt:lpstr>慎重性因子における分析と考察</vt:lpstr>
      <vt:lpstr>まとめ</vt:lpstr>
      <vt:lpstr>今後の展望</vt:lpstr>
      <vt:lpstr>今後の展望</vt:lpstr>
    </vt:vector>
  </TitlesOfParts>
  <Company>MouseComputer PC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中間発表形式</dc:title>
  <dc:creator>tomoko</dc:creator>
  <cp:lastModifiedBy>HIuser</cp:lastModifiedBy>
  <cp:revision>335</cp:revision>
  <cp:lastPrinted>2020-02-10T00:43:43Z</cp:lastPrinted>
  <dcterms:created xsi:type="dcterms:W3CDTF">2015-11-05T01:21:40Z</dcterms:created>
  <dcterms:modified xsi:type="dcterms:W3CDTF">2020-02-12T07:12:10Z</dcterms:modified>
</cp:coreProperties>
</file>