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62" r:id="rId3"/>
    <p:sldId id="263" r:id="rId4"/>
    <p:sldId id="268" r:id="rId5"/>
    <p:sldId id="261" r:id="rId6"/>
    <p:sldId id="260" r:id="rId7"/>
    <p:sldId id="266" r:id="rId8"/>
    <p:sldId id="273" r:id="rId9"/>
    <p:sldId id="274" r:id="rId10"/>
    <p:sldId id="275" r:id="rId11"/>
    <p:sldId id="264" r:id="rId12"/>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06" autoAdjust="0"/>
    <p:restoredTop sz="94660"/>
  </p:normalViewPr>
  <p:slideViewPr>
    <p:cSldViewPr>
      <p:cViewPr varScale="1">
        <p:scale>
          <a:sx n="68" d="100"/>
          <a:sy n="68" d="100"/>
        </p:scale>
        <p:origin x="-121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82" name="Rectangle 10" descr="横線"/>
          <p:cNvSpPr>
            <a:spLocks noChangeArrowheads="1"/>
          </p:cNvSpPr>
          <p:nvPr/>
        </p:nvSpPr>
        <p:spPr bwMode="auto">
          <a:xfrm>
            <a:off x="6699250" y="908050"/>
            <a:ext cx="2192338" cy="5473700"/>
          </a:xfrm>
          <a:prstGeom prst="rect">
            <a:avLst/>
          </a:prstGeom>
          <a:pattFill prst="ltHorz">
            <a:fgClr>
              <a:srgbClr val="C0C0C0"/>
            </a:fgClr>
            <a:bgClr>
              <a:srgbClr val="FFFFFF"/>
            </a:bgClr>
          </a:pattFill>
          <a:ln w="9525">
            <a:noFill/>
            <a:miter lim="800000"/>
            <a:headEnd/>
            <a:tailEnd/>
          </a:ln>
          <a:effectLst/>
        </p:spPr>
        <p:txBody>
          <a:bodyPr wrap="none" anchor="ctr"/>
          <a:lstStyle/>
          <a:p>
            <a:endParaRPr lang="ja-JP" altLang="en-US"/>
          </a:p>
        </p:txBody>
      </p:sp>
      <p:sp>
        <p:nvSpPr>
          <p:cNvPr id="3074" name="Rectangle 2"/>
          <p:cNvSpPr>
            <a:spLocks noGrp="1" noChangeArrowheads="1"/>
          </p:cNvSpPr>
          <p:nvPr>
            <p:ph type="ctrTitle"/>
          </p:nvPr>
        </p:nvSpPr>
        <p:spPr>
          <a:xfrm>
            <a:off x="784225" y="2133600"/>
            <a:ext cx="5781675" cy="1079500"/>
          </a:xfrm>
        </p:spPr>
        <p:txBody>
          <a:bodyPr/>
          <a:lstStyle>
            <a:lvl1pPr>
              <a:defRPr sz="3600" b="1"/>
            </a:lvl1pPr>
          </a:lstStyle>
          <a:p>
            <a:r>
              <a:rPr lang="ja-JP" altLang="en-US" smtClean="0"/>
              <a:t>マスタ タイトルの書式設定</a:t>
            </a:r>
            <a:endParaRPr lang="ja-JP" altLang="en-US"/>
          </a:p>
        </p:txBody>
      </p:sp>
      <p:sp>
        <p:nvSpPr>
          <p:cNvPr id="3075" name="Rectangle 3"/>
          <p:cNvSpPr>
            <a:spLocks noGrp="1" noChangeArrowheads="1"/>
          </p:cNvSpPr>
          <p:nvPr>
            <p:ph type="subTitle" idx="1"/>
          </p:nvPr>
        </p:nvSpPr>
        <p:spPr>
          <a:xfrm>
            <a:off x="784225" y="3357563"/>
            <a:ext cx="5781675" cy="792162"/>
          </a:xfrm>
        </p:spPr>
        <p:txBody>
          <a:bodyPr/>
          <a:lstStyle>
            <a:lvl1pPr marL="0" indent="0">
              <a:buFontTx/>
              <a:buNone/>
              <a:defRPr sz="2400"/>
            </a:lvl1pPr>
          </a:lstStyle>
          <a:p>
            <a:r>
              <a:rPr lang="ja-JP" altLang="en-US" smtClean="0"/>
              <a:t>マスタ サブタイトルの書式設定</a:t>
            </a:r>
            <a:endParaRPr lang="ja-JP" altLang="en-US"/>
          </a:p>
        </p:txBody>
      </p:sp>
      <p:sp>
        <p:nvSpPr>
          <p:cNvPr id="3076" name="Rectangle 4"/>
          <p:cNvSpPr>
            <a:spLocks noGrp="1" noChangeArrowheads="1"/>
          </p:cNvSpPr>
          <p:nvPr>
            <p:ph type="dt" sz="half" idx="2"/>
          </p:nvPr>
        </p:nvSpPr>
        <p:spPr>
          <a:xfrm>
            <a:off x="784225" y="4868863"/>
            <a:ext cx="2133600" cy="287337"/>
          </a:xfrm>
        </p:spPr>
        <p:txBody>
          <a:bodyPr/>
          <a:lstStyle>
            <a:lvl1pPr>
              <a:defRPr sz="1400"/>
            </a:lvl1pPr>
          </a:lstStyle>
          <a:p>
            <a:fld id="{EF76BDA5-DB11-4602-9936-B58147B93ED7}" type="datetimeFigureOut">
              <a:rPr kumimoji="1" lang="ja-JP" altLang="en-US" smtClean="0"/>
              <a:pPr/>
              <a:t>2013/2/4</a:t>
            </a:fld>
            <a:endParaRPr kumimoji="1" lang="ja-JP" altLang="en-US"/>
          </a:p>
        </p:txBody>
      </p:sp>
      <p:sp>
        <p:nvSpPr>
          <p:cNvPr id="3077" name="Rectangle 5"/>
          <p:cNvSpPr>
            <a:spLocks noGrp="1" noChangeArrowheads="1"/>
          </p:cNvSpPr>
          <p:nvPr>
            <p:ph type="ftr" sz="quarter" idx="3"/>
          </p:nvPr>
        </p:nvSpPr>
        <p:spPr>
          <a:xfrm>
            <a:off x="784225" y="4508500"/>
            <a:ext cx="2895600" cy="287338"/>
          </a:xfrm>
        </p:spPr>
        <p:txBody>
          <a:bodyPr/>
          <a:lstStyle>
            <a:lvl1pPr algn="l">
              <a:defRPr sz="1400"/>
            </a:lvl1pPr>
          </a:lstStyle>
          <a:p>
            <a:endParaRPr kumimoji="1" lang="ja-JP" altLang="en-US"/>
          </a:p>
        </p:txBody>
      </p:sp>
      <p:sp>
        <p:nvSpPr>
          <p:cNvPr id="3085" name="Rectangle 13"/>
          <p:cNvSpPr>
            <a:spLocks noChangeArrowheads="1"/>
          </p:cNvSpPr>
          <p:nvPr/>
        </p:nvSpPr>
        <p:spPr bwMode="auto">
          <a:xfrm>
            <a:off x="317500" y="404813"/>
            <a:ext cx="6381750" cy="503237"/>
          </a:xfrm>
          <a:prstGeom prst="rect">
            <a:avLst/>
          </a:prstGeom>
          <a:gradFill rotWithShape="1">
            <a:gsLst>
              <a:gs pos="0">
                <a:srgbClr val="333399"/>
              </a:gs>
              <a:gs pos="100000">
                <a:srgbClr val="333399">
                  <a:gamma/>
                  <a:tint val="73725"/>
                  <a:invGamma/>
                </a:srgbClr>
              </a:gs>
            </a:gsLst>
            <a:lin ang="0" scaled="1"/>
          </a:gradFill>
          <a:ln w="9525">
            <a:noFill/>
            <a:miter lim="800000"/>
            <a:headEnd/>
            <a:tailEnd/>
          </a:ln>
          <a:effectLst/>
        </p:spPr>
        <p:txBody>
          <a:bodyPr wrap="none" anchor="ctr"/>
          <a:lstStyle/>
          <a:p>
            <a:endParaRPr lang="ja-JP" altLang="en-US"/>
          </a:p>
        </p:txBody>
      </p:sp>
      <p:sp>
        <p:nvSpPr>
          <p:cNvPr id="3086" name="Rectangle 14"/>
          <p:cNvSpPr>
            <a:spLocks noChangeArrowheads="1"/>
          </p:cNvSpPr>
          <p:nvPr/>
        </p:nvSpPr>
        <p:spPr bwMode="auto">
          <a:xfrm>
            <a:off x="6699250" y="404813"/>
            <a:ext cx="2193925" cy="503237"/>
          </a:xfrm>
          <a:prstGeom prst="rect">
            <a:avLst/>
          </a:prstGeom>
          <a:gradFill rotWithShape="1">
            <a:gsLst>
              <a:gs pos="0">
                <a:srgbClr val="000066"/>
              </a:gs>
              <a:gs pos="100000">
                <a:srgbClr val="000066">
                  <a:gamma/>
                  <a:shade val="46275"/>
                  <a:invGamma/>
                </a:srgbClr>
              </a:gs>
            </a:gsLst>
            <a:lin ang="0" scaled="1"/>
          </a:gradFill>
          <a:ln w="9525">
            <a:noFill/>
            <a:miter lim="800000"/>
            <a:headEnd/>
            <a:tailEnd/>
          </a:ln>
          <a:effectLst/>
        </p:spPr>
        <p:txBody>
          <a:bodyPr wrap="none" anchor="ctr"/>
          <a:lstStyle/>
          <a:p>
            <a:endParaRPr lang="ja-JP" altLang="en-US"/>
          </a:p>
        </p:txBody>
      </p:sp>
      <p:sp>
        <p:nvSpPr>
          <p:cNvPr id="3087" name="Rectangle 15"/>
          <p:cNvSpPr>
            <a:spLocks noChangeArrowheads="1"/>
          </p:cNvSpPr>
          <p:nvPr/>
        </p:nvSpPr>
        <p:spPr bwMode="auto">
          <a:xfrm>
            <a:off x="317500" y="901700"/>
            <a:ext cx="8574088" cy="144463"/>
          </a:xfrm>
          <a:prstGeom prst="rect">
            <a:avLst/>
          </a:prstGeom>
          <a:gradFill rotWithShape="1">
            <a:gsLst>
              <a:gs pos="0">
                <a:schemeClr val="bg2">
                  <a:alpha val="39999"/>
                </a:schemeClr>
              </a:gs>
              <a:gs pos="100000">
                <a:schemeClr val="bg1">
                  <a:alpha val="39999"/>
                </a:schemeClr>
              </a:gs>
            </a:gsLst>
            <a:lin ang="5400000" scaled="1"/>
          </a:gradFill>
          <a:ln w="9525">
            <a:noFill/>
            <a:miter lim="800000"/>
            <a:headEnd/>
            <a:tailEnd/>
          </a:ln>
          <a:effectLst/>
        </p:spPr>
        <p:txBody>
          <a:bodyPr wrap="none" anchor="ctr"/>
          <a:lstStyle/>
          <a:p>
            <a:endParaRPr lang="ja-JP" altLang="en-US"/>
          </a:p>
        </p:txBody>
      </p:sp>
      <p:sp>
        <p:nvSpPr>
          <p:cNvPr id="3089" name="Line 17"/>
          <p:cNvSpPr>
            <a:spLocks noChangeShapeType="1"/>
          </p:cNvSpPr>
          <p:nvPr/>
        </p:nvSpPr>
        <p:spPr bwMode="auto">
          <a:xfrm>
            <a:off x="450850" y="3213100"/>
            <a:ext cx="6116638" cy="0"/>
          </a:xfrm>
          <a:prstGeom prst="line">
            <a:avLst/>
          </a:prstGeom>
          <a:noFill/>
          <a:ln w="9525">
            <a:solidFill>
              <a:srgbClr val="C0C0C0"/>
            </a:solidFill>
            <a:round/>
            <a:headEnd/>
            <a:tailEnd/>
          </a:ln>
          <a:effectLst/>
        </p:spPr>
        <p:txBody>
          <a:bodyPr/>
          <a:lstStyle/>
          <a:p>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EF76BDA5-DB11-4602-9936-B58147B93ED7}" type="datetimeFigureOut">
              <a:rPr kumimoji="1" lang="ja-JP" altLang="en-US" smtClean="0"/>
              <a:pPr/>
              <a:t>2013/2/4</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129C0F60-26E7-439F-943C-95C4720DAE1F}"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48463" y="115888"/>
            <a:ext cx="2143125" cy="601027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17500" y="115888"/>
            <a:ext cx="6278563" cy="601027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EF76BDA5-DB11-4602-9936-B58147B93ED7}" type="datetimeFigureOut">
              <a:rPr kumimoji="1" lang="ja-JP" altLang="en-US" smtClean="0"/>
              <a:pPr/>
              <a:t>2013/2/4</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129C0F60-26E7-439F-943C-95C4720DAE1F}"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EF76BDA5-DB11-4602-9936-B58147B93ED7}" type="datetimeFigureOut">
              <a:rPr kumimoji="1" lang="ja-JP" altLang="en-US" smtClean="0"/>
              <a:pPr/>
              <a:t>2013/2/4</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129C0F60-26E7-439F-943C-95C4720DAE1F}"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fld id="{EF76BDA5-DB11-4602-9936-B58147B93ED7}" type="datetimeFigureOut">
              <a:rPr kumimoji="1" lang="ja-JP" altLang="en-US" smtClean="0"/>
              <a:pPr/>
              <a:t>2013/2/4</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129C0F60-26E7-439F-943C-95C4720DAE1F}"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196975"/>
            <a:ext cx="4038600" cy="4929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196975"/>
            <a:ext cx="4038600" cy="4929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fld id="{EF76BDA5-DB11-4602-9936-B58147B93ED7}" type="datetimeFigureOut">
              <a:rPr kumimoji="1" lang="ja-JP" altLang="en-US" smtClean="0"/>
              <a:pPr/>
              <a:t>2013/2/4</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defRPr/>
            </a:lvl1pPr>
          </a:lstStyle>
          <a:p>
            <a:fld id="{129C0F60-26E7-439F-943C-95C4720DAE1F}"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fld id="{EF76BDA5-DB11-4602-9936-B58147B93ED7}" type="datetimeFigureOut">
              <a:rPr kumimoji="1" lang="ja-JP" altLang="en-US" smtClean="0"/>
              <a:pPr/>
              <a:t>2013/2/4</a:t>
            </a:fld>
            <a:endParaRPr kumimoji="1" lang="ja-JP" altLang="en-US"/>
          </a:p>
        </p:txBody>
      </p:sp>
      <p:sp>
        <p:nvSpPr>
          <p:cNvPr id="8" name="フッター プレースホルダ 7"/>
          <p:cNvSpPr>
            <a:spLocks noGrp="1"/>
          </p:cNvSpPr>
          <p:nvPr>
            <p:ph type="ftr" sz="quarter" idx="11"/>
          </p:nvPr>
        </p:nvSpPr>
        <p:spPr/>
        <p:txBody>
          <a:bodyPr/>
          <a:lstStyle>
            <a:lvl1pPr>
              <a:defRPr/>
            </a:lvl1pPr>
          </a:lstStyle>
          <a:p>
            <a:endParaRPr kumimoji="1" lang="ja-JP" altLang="en-US"/>
          </a:p>
        </p:txBody>
      </p:sp>
      <p:sp>
        <p:nvSpPr>
          <p:cNvPr id="9" name="スライド番号プレースホルダ 8"/>
          <p:cNvSpPr>
            <a:spLocks noGrp="1"/>
          </p:cNvSpPr>
          <p:nvPr>
            <p:ph type="sldNum" sz="quarter" idx="12"/>
          </p:nvPr>
        </p:nvSpPr>
        <p:spPr/>
        <p:txBody>
          <a:bodyPr/>
          <a:lstStyle>
            <a:lvl1pPr>
              <a:defRPr/>
            </a:lvl1pPr>
          </a:lstStyle>
          <a:p>
            <a:fld id="{129C0F60-26E7-439F-943C-95C4720DAE1F}"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fld id="{EF76BDA5-DB11-4602-9936-B58147B93ED7}" type="datetimeFigureOut">
              <a:rPr kumimoji="1" lang="ja-JP" altLang="en-US" smtClean="0"/>
              <a:pPr/>
              <a:t>2013/2/4</a:t>
            </a:fld>
            <a:endParaRPr kumimoji="1" lang="ja-JP" altLang="en-US"/>
          </a:p>
        </p:txBody>
      </p:sp>
      <p:sp>
        <p:nvSpPr>
          <p:cNvPr id="4" name="フッター プレースホルダ 3"/>
          <p:cNvSpPr>
            <a:spLocks noGrp="1"/>
          </p:cNvSpPr>
          <p:nvPr>
            <p:ph type="ftr" sz="quarter" idx="11"/>
          </p:nvPr>
        </p:nvSpPr>
        <p:spPr/>
        <p:txBody>
          <a:bodyPr/>
          <a:lstStyle>
            <a:lvl1pPr>
              <a:defRPr/>
            </a:lvl1pPr>
          </a:lstStyle>
          <a:p>
            <a:endParaRPr kumimoji="1" lang="ja-JP" altLang="en-US"/>
          </a:p>
        </p:txBody>
      </p:sp>
      <p:sp>
        <p:nvSpPr>
          <p:cNvPr id="5" name="スライド番号プレースホルダ 4"/>
          <p:cNvSpPr>
            <a:spLocks noGrp="1"/>
          </p:cNvSpPr>
          <p:nvPr>
            <p:ph type="sldNum" sz="quarter" idx="12"/>
          </p:nvPr>
        </p:nvSpPr>
        <p:spPr/>
        <p:txBody>
          <a:bodyPr/>
          <a:lstStyle>
            <a:lvl1pPr>
              <a:defRPr/>
            </a:lvl1pPr>
          </a:lstStyle>
          <a:p>
            <a:fld id="{129C0F60-26E7-439F-943C-95C4720DAE1F}"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fld id="{EF76BDA5-DB11-4602-9936-B58147B93ED7}" type="datetimeFigureOut">
              <a:rPr kumimoji="1" lang="ja-JP" altLang="en-US" smtClean="0"/>
              <a:pPr/>
              <a:t>2013/2/4</a:t>
            </a:fld>
            <a:endParaRPr kumimoji="1" lang="ja-JP" altLang="en-US"/>
          </a:p>
        </p:txBody>
      </p:sp>
      <p:sp>
        <p:nvSpPr>
          <p:cNvPr id="3" name="フッター プレースホルダ 2"/>
          <p:cNvSpPr>
            <a:spLocks noGrp="1"/>
          </p:cNvSpPr>
          <p:nvPr>
            <p:ph type="ftr" sz="quarter" idx="11"/>
          </p:nvPr>
        </p:nvSpPr>
        <p:spPr/>
        <p:txBody>
          <a:bodyPr/>
          <a:lstStyle>
            <a:lvl1pPr>
              <a:defRPr/>
            </a:lvl1pPr>
          </a:lstStyle>
          <a:p>
            <a:endParaRPr kumimoji="1" lang="ja-JP" altLang="en-US"/>
          </a:p>
        </p:txBody>
      </p:sp>
      <p:sp>
        <p:nvSpPr>
          <p:cNvPr id="4" name="スライド番号プレースホルダ 3"/>
          <p:cNvSpPr>
            <a:spLocks noGrp="1"/>
          </p:cNvSpPr>
          <p:nvPr>
            <p:ph type="sldNum" sz="quarter" idx="12"/>
          </p:nvPr>
        </p:nvSpPr>
        <p:spPr/>
        <p:txBody>
          <a:bodyPr/>
          <a:lstStyle>
            <a:lvl1pPr>
              <a:defRPr/>
            </a:lvl1pPr>
          </a:lstStyle>
          <a:p>
            <a:fld id="{129C0F60-26E7-439F-943C-95C4720DAE1F}"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fld id="{EF76BDA5-DB11-4602-9936-B58147B93ED7}" type="datetimeFigureOut">
              <a:rPr kumimoji="1" lang="ja-JP" altLang="en-US" smtClean="0"/>
              <a:pPr/>
              <a:t>2013/2/4</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defRPr/>
            </a:lvl1pPr>
          </a:lstStyle>
          <a:p>
            <a:fld id="{129C0F60-26E7-439F-943C-95C4720DAE1F}"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fld id="{EF76BDA5-DB11-4602-9936-B58147B93ED7}" type="datetimeFigureOut">
              <a:rPr kumimoji="1" lang="ja-JP" altLang="en-US" smtClean="0"/>
              <a:pPr/>
              <a:t>2013/2/4</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defRPr/>
            </a:lvl1pPr>
          </a:lstStyle>
          <a:p>
            <a:fld id="{129C0F60-26E7-439F-943C-95C4720DAE1F}"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7" name="Rectangle 33"/>
          <p:cNvSpPr>
            <a:spLocks noChangeArrowheads="1"/>
          </p:cNvSpPr>
          <p:nvPr/>
        </p:nvSpPr>
        <p:spPr bwMode="auto">
          <a:xfrm>
            <a:off x="317500" y="692150"/>
            <a:ext cx="6381750" cy="144463"/>
          </a:xfrm>
          <a:prstGeom prst="rect">
            <a:avLst/>
          </a:prstGeom>
          <a:solidFill>
            <a:srgbClr val="333399"/>
          </a:solidFill>
          <a:ln w="9525">
            <a:noFill/>
            <a:miter lim="800000"/>
            <a:headEnd/>
            <a:tailEnd/>
          </a:ln>
          <a:effectLst/>
        </p:spPr>
        <p:txBody>
          <a:bodyPr wrap="none" anchor="ctr"/>
          <a:lstStyle/>
          <a:p>
            <a:endParaRPr lang="ja-JP" altLang="en-US"/>
          </a:p>
        </p:txBody>
      </p:sp>
      <p:sp>
        <p:nvSpPr>
          <p:cNvPr id="1059" name="Rectangle 35" descr="横線"/>
          <p:cNvSpPr>
            <a:spLocks noChangeArrowheads="1"/>
          </p:cNvSpPr>
          <p:nvPr/>
        </p:nvSpPr>
        <p:spPr bwMode="auto">
          <a:xfrm>
            <a:off x="6699250" y="850900"/>
            <a:ext cx="2192338" cy="274638"/>
          </a:xfrm>
          <a:prstGeom prst="rect">
            <a:avLst/>
          </a:prstGeom>
          <a:pattFill prst="ltHorz">
            <a:fgClr>
              <a:srgbClr val="C0C0C0"/>
            </a:fgClr>
            <a:bgClr>
              <a:srgbClr val="FFFFFF"/>
            </a:bgClr>
          </a:pattFill>
          <a:ln w="9525">
            <a:noFill/>
            <a:miter lim="800000"/>
            <a:headEnd/>
            <a:tailEnd/>
          </a:ln>
          <a:effectLst/>
        </p:spPr>
        <p:txBody>
          <a:bodyPr wrap="none" anchor="ctr"/>
          <a:lstStyle/>
          <a:p>
            <a:endParaRPr lang="ja-JP" altLang="en-US"/>
          </a:p>
        </p:txBody>
      </p:sp>
      <p:sp>
        <p:nvSpPr>
          <p:cNvPr id="1058" name="Rectangle 34"/>
          <p:cNvSpPr>
            <a:spLocks noChangeArrowheads="1"/>
          </p:cNvSpPr>
          <p:nvPr/>
        </p:nvSpPr>
        <p:spPr bwMode="auto">
          <a:xfrm>
            <a:off x="6699250" y="692150"/>
            <a:ext cx="2193925" cy="144463"/>
          </a:xfrm>
          <a:prstGeom prst="rect">
            <a:avLst/>
          </a:prstGeom>
          <a:solidFill>
            <a:srgbClr val="000066"/>
          </a:solidFill>
          <a:ln w="9525">
            <a:noFill/>
            <a:miter lim="800000"/>
            <a:headEnd/>
            <a:tailEnd/>
          </a:ln>
          <a:effectLst/>
        </p:spPr>
        <p:txBody>
          <a:bodyPr wrap="none" anchor="ctr"/>
          <a:lstStyle/>
          <a:p>
            <a:endParaRPr lang="ja-JP" altLang="en-US"/>
          </a:p>
        </p:txBody>
      </p:sp>
      <p:sp>
        <p:nvSpPr>
          <p:cNvPr id="1026" name="Rectangle 2"/>
          <p:cNvSpPr>
            <a:spLocks noGrp="1" noChangeArrowheads="1"/>
          </p:cNvSpPr>
          <p:nvPr>
            <p:ph type="title"/>
          </p:nvPr>
        </p:nvSpPr>
        <p:spPr bwMode="auto">
          <a:xfrm>
            <a:off x="317500" y="115888"/>
            <a:ext cx="8574088" cy="5762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196975"/>
            <a:ext cx="8229600" cy="4929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252413" y="6524625"/>
            <a:ext cx="2133600" cy="2682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EF76BDA5-DB11-4602-9936-B58147B93ED7}" type="datetimeFigureOut">
              <a:rPr kumimoji="1" lang="ja-JP" altLang="en-US" smtClean="0"/>
              <a:pPr/>
              <a:t>2013/2/4</a:t>
            </a:fld>
            <a:endParaRPr kumimoji="1" lang="ja-JP" altLang="en-US"/>
          </a:p>
        </p:txBody>
      </p:sp>
      <p:sp>
        <p:nvSpPr>
          <p:cNvPr id="1029" name="Rectangle 5"/>
          <p:cNvSpPr>
            <a:spLocks noGrp="1" noChangeArrowheads="1"/>
          </p:cNvSpPr>
          <p:nvPr>
            <p:ph type="ftr" sz="quarter" idx="3"/>
          </p:nvPr>
        </p:nvSpPr>
        <p:spPr bwMode="auto">
          <a:xfrm>
            <a:off x="3124200" y="6524625"/>
            <a:ext cx="2895600" cy="2682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kumimoji="1" lang="ja-JP" altLang="en-US"/>
          </a:p>
        </p:txBody>
      </p:sp>
      <p:sp>
        <p:nvSpPr>
          <p:cNvPr id="1030" name="Rectangle 6"/>
          <p:cNvSpPr>
            <a:spLocks noGrp="1" noChangeArrowheads="1"/>
          </p:cNvSpPr>
          <p:nvPr>
            <p:ph type="sldNum" sz="quarter" idx="4"/>
          </p:nvPr>
        </p:nvSpPr>
        <p:spPr bwMode="auto">
          <a:xfrm>
            <a:off x="6757988" y="6524625"/>
            <a:ext cx="2133600" cy="2682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129C0F60-26E7-439F-943C-95C4720DAE1F}"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kumimoji="1" sz="2800">
          <a:solidFill>
            <a:schemeClr val="tx2"/>
          </a:solidFill>
          <a:latin typeface="+mj-lt"/>
          <a:ea typeface="+mj-ea"/>
          <a:cs typeface="+mj-cs"/>
        </a:defRPr>
      </a:lvl1pPr>
      <a:lvl2pPr algn="l" rtl="0" eaLnBrk="1" fontAlgn="base" hangingPunct="1">
        <a:spcBef>
          <a:spcPct val="0"/>
        </a:spcBef>
        <a:spcAft>
          <a:spcPct val="0"/>
        </a:spcAft>
        <a:defRPr kumimoji="1" sz="2800">
          <a:solidFill>
            <a:schemeClr val="tx2"/>
          </a:solidFill>
          <a:latin typeface="Arial" charset="0"/>
          <a:ea typeface="ＭＳ Ｐゴシック" charset="-128"/>
        </a:defRPr>
      </a:lvl2pPr>
      <a:lvl3pPr algn="l" rtl="0" eaLnBrk="1" fontAlgn="base" hangingPunct="1">
        <a:spcBef>
          <a:spcPct val="0"/>
        </a:spcBef>
        <a:spcAft>
          <a:spcPct val="0"/>
        </a:spcAft>
        <a:defRPr kumimoji="1" sz="2800">
          <a:solidFill>
            <a:schemeClr val="tx2"/>
          </a:solidFill>
          <a:latin typeface="Arial" charset="0"/>
          <a:ea typeface="ＭＳ Ｐゴシック" charset="-128"/>
        </a:defRPr>
      </a:lvl3pPr>
      <a:lvl4pPr algn="l" rtl="0" eaLnBrk="1" fontAlgn="base" hangingPunct="1">
        <a:spcBef>
          <a:spcPct val="0"/>
        </a:spcBef>
        <a:spcAft>
          <a:spcPct val="0"/>
        </a:spcAft>
        <a:defRPr kumimoji="1" sz="2800">
          <a:solidFill>
            <a:schemeClr val="tx2"/>
          </a:solidFill>
          <a:latin typeface="Arial" charset="0"/>
          <a:ea typeface="ＭＳ Ｐゴシック" charset="-128"/>
        </a:defRPr>
      </a:lvl4pPr>
      <a:lvl5pPr algn="l" rtl="0" eaLnBrk="1" fontAlgn="base" hangingPunct="1">
        <a:spcBef>
          <a:spcPct val="0"/>
        </a:spcBef>
        <a:spcAft>
          <a:spcPct val="0"/>
        </a:spcAft>
        <a:defRPr kumimoji="1" sz="2800">
          <a:solidFill>
            <a:schemeClr val="tx2"/>
          </a:solidFill>
          <a:latin typeface="Arial" charset="0"/>
          <a:ea typeface="ＭＳ Ｐゴシック" charset="-128"/>
        </a:defRPr>
      </a:lvl5pPr>
      <a:lvl6pPr marL="457200" algn="l" rtl="0" eaLnBrk="1" fontAlgn="base" hangingPunct="1">
        <a:spcBef>
          <a:spcPct val="0"/>
        </a:spcBef>
        <a:spcAft>
          <a:spcPct val="0"/>
        </a:spcAft>
        <a:defRPr kumimoji="1" sz="2800">
          <a:solidFill>
            <a:schemeClr val="tx2"/>
          </a:solidFill>
          <a:latin typeface="Arial" charset="0"/>
          <a:ea typeface="ＭＳ Ｐゴシック" charset="-128"/>
        </a:defRPr>
      </a:lvl6pPr>
      <a:lvl7pPr marL="914400" algn="l" rtl="0" eaLnBrk="1" fontAlgn="base" hangingPunct="1">
        <a:spcBef>
          <a:spcPct val="0"/>
        </a:spcBef>
        <a:spcAft>
          <a:spcPct val="0"/>
        </a:spcAft>
        <a:defRPr kumimoji="1" sz="2800">
          <a:solidFill>
            <a:schemeClr val="tx2"/>
          </a:solidFill>
          <a:latin typeface="Arial" charset="0"/>
          <a:ea typeface="ＭＳ Ｐゴシック" charset="-128"/>
        </a:defRPr>
      </a:lvl7pPr>
      <a:lvl8pPr marL="1371600" algn="l" rtl="0" eaLnBrk="1" fontAlgn="base" hangingPunct="1">
        <a:spcBef>
          <a:spcPct val="0"/>
        </a:spcBef>
        <a:spcAft>
          <a:spcPct val="0"/>
        </a:spcAft>
        <a:defRPr kumimoji="1" sz="2800">
          <a:solidFill>
            <a:schemeClr val="tx2"/>
          </a:solidFill>
          <a:latin typeface="Arial" charset="0"/>
          <a:ea typeface="ＭＳ Ｐゴシック" charset="-128"/>
        </a:defRPr>
      </a:lvl8pPr>
      <a:lvl9pPr marL="1828800" algn="l" rtl="0" eaLnBrk="1" fontAlgn="base" hangingPunct="1">
        <a:spcBef>
          <a:spcPct val="0"/>
        </a:spcBef>
        <a:spcAft>
          <a:spcPct val="0"/>
        </a:spcAft>
        <a:defRPr kumimoji="1" sz="2800">
          <a:solidFill>
            <a:schemeClr val="tx2"/>
          </a:solidFill>
          <a:latin typeface="Arial" charset="0"/>
          <a:ea typeface="ＭＳ Ｐゴシック"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9.emf"/><Relationship Id="rId7" Type="http://schemas.openxmlformats.org/officeDocument/2006/relationships/image" Target="../media/image13.png"/><Relationship Id="rId2" Type="http://schemas.openxmlformats.org/officeDocument/2006/relationships/image" Target="../media/image8.emf"/><Relationship Id="rId1" Type="http://schemas.openxmlformats.org/officeDocument/2006/relationships/slideLayout" Target="../slideLayouts/slideLayout2.xml"/><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10.emf"/></Relationships>
</file>

<file path=ppt/slides/_rels/slide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2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ctrTitle"/>
          </p:nvPr>
        </p:nvSpPr>
        <p:spPr>
          <a:xfrm>
            <a:off x="0" y="2276872"/>
            <a:ext cx="6732240" cy="864096"/>
          </a:xfrm>
        </p:spPr>
        <p:txBody>
          <a:bodyPr/>
          <a:lstStyle/>
          <a:p>
            <a:pPr algn="ctr"/>
            <a:r>
              <a:rPr lang="ja-JP" altLang="en-US" sz="2900" dirty="0" smtClean="0">
                <a:latin typeface="小塚ゴシック Pro R" pitchFamily="34" charset="-128"/>
                <a:ea typeface="小塚ゴシック Pro R" pitchFamily="34" charset="-128"/>
              </a:rPr>
              <a:t>鉄道ダイヤの乱れによる影響の最小化</a:t>
            </a:r>
            <a:r>
              <a:rPr lang="en-US" altLang="ja-JP" sz="2800" dirty="0" smtClean="0">
                <a:latin typeface="小塚ゴシック Pro R" pitchFamily="34" charset="-128"/>
                <a:ea typeface="小塚ゴシック Pro R" pitchFamily="34" charset="-128"/>
              </a:rPr>
              <a:t/>
            </a:r>
            <a:br>
              <a:rPr lang="en-US" altLang="ja-JP" sz="2800" dirty="0" smtClean="0">
                <a:latin typeface="小塚ゴシック Pro R" pitchFamily="34" charset="-128"/>
                <a:ea typeface="小塚ゴシック Pro R" pitchFamily="34" charset="-128"/>
              </a:rPr>
            </a:br>
            <a:r>
              <a:rPr lang="ja-JP" altLang="en-US" sz="2600" dirty="0" smtClean="0">
                <a:latin typeface="小塚ゴシック Pro R" pitchFamily="34" charset="-128"/>
                <a:ea typeface="小塚ゴシック Pro R" pitchFamily="34" charset="-128"/>
              </a:rPr>
              <a:t>～利用者不満度関数の提案～</a:t>
            </a:r>
            <a:endParaRPr kumimoji="1" lang="ja-JP" altLang="en-US" sz="2600" dirty="0">
              <a:latin typeface="小塚ゴシック Pro R" pitchFamily="34" charset="-128"/>
              <a:ea typeface="小塚ゴシック Pro R" pitchFamily="34" charset="-128"/>
            </a:endParaRPr>
          </a:p>
        </p:txBody>
      </p:sp>
      <p:sp>
        <p:nvSpPr>
          <p:cNvPr id="7" name="サブタイトル 6"/>
          <p:cNvSpPr>
            <a:spLocks noGrp="1"/>
          </p:cNvSpPr>
          <p:nvPr>
            <p:ph type="subTitle" idx="1"/>
          </p:nvPr>
        </p:nvSpPr>
        <p:spPr>
          <a:xfrm>
            <a:off x="611560" y="3429000"/>
            <a:ext cx="2923679" cy="792162"/>
          </a:xfrm>
        </p:spPr>
        <p:txBody>
          <a:bodyPr/>
          <a:lstStyle/>
          <a:p>
            <a:r>
              <a:rPr kumimoji="1" lang="ja-JP" altLang="en-US" dirty="0" smtClean="0">
                <a:latin typeface="小塚ゴシック Pro R" pitchFamily="34" charset="-128"/>
                <a:ea typeface="小塚ゴシック Pro R" pitchFamily="34" charset="-128"/>
              </a:rPr>
              <a:t>情報システム学科</a:t>
            </a:r>
            <a:endParaRPr kumimoji="1" lang="en-US" altLang="ja-JP" dirty="0" smtClean="0">
              <a:latin typeface="小塚ゴシック Pro R" pitchFamily="34" charset="-128"/>
              <a:ea typeface="小塚ゴシック Pro R" pitchFamily="34" charset="-128"/>
            </a:endParaRPr>
          </a:p>
          <a:p>
            <a:r>
              <a:rPr kumimoji="1" lang="en-US" altLang="ja-JP" dirty="0" smtClean="0">
                <a:latin typeface="小塚ゴシック Pro R" pitchFamily="34" charset="-128"/>
                <a:ea typeface="小塚ゴシック Pro R" pitchFamily="34" charset="-128"/>
              </a:rPr>
              <a:t>B09-019 </a:t>
            </a:r>
            <a:r>
              <a:rPr kumimoji="1" lang="ja-JP" altLang="en-US" dirty="0" smtClean="0">
                <a:latin typeface="小塚ゴシック Pro R" pitchFamily="34" charset="-128"/>
                <a:ea typeface="小塚ゴシック Pro R" pitchFamily="34" charset="-128"/>
              </a:rPr>
              <a:t>上田拓郎</a:t>
            </a:r>
            <a:endParaRPr kumimoji="1" lang="ja-JP" altLang="en-US" dirty="0">
              <a:latin typeface="小塚ゴシック Pro R" pitchFamily="34" charset="-128"/>
              <a:ea typeface="小塚ゴシック Pro R"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b="1" dirty="0" smtClean="0">
                <a:latin typeface="小塚ゴシック Pro R" pitchFamily="34" charset="-128"/>
                <a:ea typeface="小塚ゴシック Pro R" pitchFamily="34" charset="-128"/>
              </a:rPr>
              <a:t>環状線の</a:t>
            </a:r>
            <a:r>
              <a:rPr lang="en-US" altLang="ja-JP" sz="3600" b="1" dirty="0" smtClean="0">
                <a:latin typeface="小塚ゴシック Pro R" pitchFamily="34" charset="-128"/>
                <a:ea typeface="小塚ゴシック Pro R" pitchFamily="34" charset="-128"/>
              </a:rPr>
              <a:t>4</a:t>
            </a:r>
            <a:r>
              <a:rPr lang="ja-JP" altLang="en-US" sz="3600" b="1" dirty="0" smtClean="0">
                <a:latin typeface="小塚ゴシック Pro R" pitchFamily="34" charset="-128"/>
                <a:ea typeface="小塚ゴシック Pro R" pitchFamily="34" charset="-128"/>
              </a:rPr>
              <a:t>分</a:t>
            </a:r>
            <a:r>
              <a:rPr lang="ja-JP" altLang="en-US" sz="3600" b="1" dirty="0" smtClean="0">
                <a:latin typeface="小塚ゴシック Pro R" pitchFamily="34" charset="-128"/>
                <a:ea typeface="小塚ゴシック Pro R" pitchFamily="34" charset="-128"/>
              </a:rPr>
              <a:t>間隔ダイヤ</a:t>
            </a:r>
            <a:endParaRPr kumimoji="1" lang="ja-JP" altLang="en-US" sz="3600" b="1" dirty="0">
              <a:latin typeface="小塚ゴシック Pro R" pitchFamily="34" charset="-128"/>
              <a:ea typeface="小塚ゴシック Pro R" pitchFamily="34" charset="-128"/>
            </a:endParaRPr>
          </a:p>
        </p:txBody>
      </p:sp>
      <p:sp>
        <p:nvSpPr>
          <p:cNvPr id="3" name="コンテンツ プレースホルダ 2"/>
          <p:cNvSpPr>
            <a:spLocks noGrp="1"/>
          </p:cNvSpPr>
          <p:nvPr>
            <p:ph idx="1"/>
          </p:nvPr>
        </p:nvSpPr>
        <p:spPr>
          <a:xfrm>
            <a:off x="179512" y="1124744"/>
            <a:ext cx="4536504" cy="2160240"/>
          </a:xfrm>
        </p:spPr>
        <p:txBody>
          <a:bodyPr/>
          <a:lstStyle/>
          <a:p>
            <a:pPr>
              <a:buNone/>
            </a:pPr>
            <a:r>
              <a:rPr lang="ja-JP" altLang="en-US" sz="2400" dirty="0" smtClean="0">
                <a:uFill>
                  <a:solidFill>
                    <a:schemeClr val="tx1">
                      <a:lumMod val="50000"/>
                      <a:lumOff val="50000"/>
                    </a:schemeClr>
                  </a:solidFill>
                </a:uFill>
                <a:latin typeface="小塚ゴシック Pro R" pitchFamily="34" charset="-128"/>
                <a:ea typeface="小塚ゴシック Pro R" pitchFamily="34" charset="-128"/>
              </a:rPr>
              <a:t>仮定</a:t>
            </a:r>
            <a:r>
              <a:rPr lang="en-US" altLang="ja-JP" sz="2400" dirty="0" smtClean="0">
                <a:uFill>
                  <a:solidFill>
                    <a:schemeClr val="tx1">
                      <a:lumMod val="50000"/>
                      <a:lumOff val="50000"/>
                    </a:schemeClr>
                  </a:solidFill>
                </a:uFill>
                <a:latin typeface="小塚ゴシック Pro R" pitchFamily="34" charset="-128"/>
                <a:ea typeface="小塚ゴシック Pro R" pitchFamily="34" charset="-128"/>
              </a:rPr>
              <a:t>:Ti</a:t>
            </a:r>
            <a:r>
              <a:rPr lang="ja-JP" altLang="en-US" sz="2400" dirty="0" smtClean="0">
                <a:uFill>
                  <a:solidFill>
                    <a:schemeClr val="tx1">
                      <a:lumMod val="50000"/>
                      <a:lumOff val="50000"/>
                    </a:schemeClr>
                  </a:solidFill>
                </a:uFill>
                <a:latin typeface="小塚ゴシック Pro R" pitchFamily="34" charset="-128"/>
                <a:ea typeface="小塚ゴシック Pro R" pitchFamily="34" charset="-128"/>
              </a:rPr>
              <a:t>列車が</a:t>
            </a:r>
            <a:r>
              <a:rPr lang="en-US" altLang="ja-JP" sz="2400" dirty="0" smtClean="0">
                <a:uFill>
                  <a:solidFill>
                    <a:schemeClr val="tx1">
                      <a:lumMod val="50000"/>
                      <a:lumOff val="50000"/>
                    </a:schemeClr>
                  </a:solidFill>
                </a:uFill>
                <a:latin typeface="小塚ゴシック Pro R" pitchFamily="34" charset="-128"/>
                <a:ea typeface="小塚ゴシック Pro R" pitchFamily="34" charset="-128"/>
              </a:rPr>
              <a:t>D=120</a:t>
            </a:r>
            <a:r>
              <a:rPr lang="ja-JP" altLang="en-US" sz="2400" dirty="0" smtClean="0">
                <a:uFill>
                  <a:solidFill>
                    <a:schemeClr val="tx1">
                      <a:lumMod val="50000"/>
                      <a:lumOff val="50000"/>
                    </a:schemeClr>
                  </a:solidFill>
                </a:uFill>
                <a:latin typeface="小塚ゴシック Pro R" pitchFamily="34" charset="-128"/>
                <a:ea typeface="小塚ゴシック Pro R" pitchFamily="34" charset="-128"/>
              </a:rPr>
              <a:t>秒遅れ</a:t>
            </a:r>
            <a:endParaRPr lang="en-US" altLang="ja-JP" sz="2400" dirty="0" smtClean="0">
              <a:uFill>
                <a:solidFill>
                  <a:schemeClr val="tx1">
                    <a:lumMod val="50000"/>
                    <a:lumOff val="50000"/>
                  </a:schemeClr>
                </a:solidFill>
              </a:uFill>
              <a:latin typeface="小塚ゴシック Pro R" pitchFamily="34" charset="-128"/>
              <a:ea typeface="小塚ゴシック Pro R" pitchFamily="34" charset="-128"/>
            </a:endParaRPr>
          </a:p>
          <a:p>
            <a:pPr>
              <a:buNone/>
            </a:pPr>
            <a:r>
              <a:rPr lang="ja-JP" altLang="en-US" sz="2400" dirty="0" smtClean="0">
                <a:uFill>
                  <a:solidFill>
                    <a:schemeClr val="tx1">
                      <a:lumMod val="50000"/>
                      <a:lumOff val="50000"/>
                    </a:schemeClr>
                  </a:solidFill>
                </a:uFill>
                <a:latin typeface="小塚ゴシック Pro R" pitchFamily="34" charset="-128"/>
                <a:ea typeface="小塚ゴシック Pro R" pitchFamily="34" charset="-128"/>
              </a:rPr>
              <a:t>目的</a:t>
            </a:r>
            <a:r>
              <a:rPr lang="en-US" altLang="ja-JP" sz="2400" dirty="0" smtClean="0">
                <a:uFill>
                  <a:solidFill>
                    <a:schemeClr val="tx1">
                      <a:lumMod val="50000"/>
                      <a:lumOff val="50000"/>
                    </a:schemeClr>
                  </a:solidFill>
                </a:uFill>
                <a:latin typeface="小塚ゴシック Pro R" pitchFamily="34" charset="-128"/>
                <a:ea typeface="小塚ゴシック Pro R" pitchFamily="34" charset="-128"/>
              </a:rPr>
              <a:t>:</a:t>
            </a:r>
            <a:r>
              <a:rPr lang="ja-JP" altLang="en-US" sz="2400" dirty="0" smtClean="0">
                <a:uFill>
                  <a:solidFill>
                    <a:schemeClr val="tx1">
                      <a:lumMod val="50000"/>
                      <a:lumOff val="50000"/>
                    </a:schemeClr>
                  </a:solidFill>
                </a:uFill>
                <a:latin typeface="小塚ゴシック Pro R" pitchFamily="34" charset="-128"/>
                <a:ea typeface="小塚ゴシック Pro R" pitchFamily="34" charset="-128"/>
              </a:rPr>
              <a:t>不満度のピーク値を最善に</a:t>
            </a:r>
            <a:endParaRPr lang="en-US" altLang="ja-JP" sz="2400" dirty="0" smtClean="0">
              <a:uFill>
                <a:solidFill>
                  <a:schemeClr val="tx1">
                    <a:lumMod val="50000"/>
                    <a:lumOff val="50000"/>
                  </a:schemeClr>
                </a:solidFill>
              </a:uFill>
              <a:latin typeface="小塚ゴシック Pro R" pitchFamily="34" charset="-128"/>
              <a:ea typeface="小塚ゴシック Pro R" pitchFamily="34" charset="-128"/>
            </a:endParaRPr>
          </a:p>
          <a:p>
            <a:pPr>
              <a:buNone/>
            </a:pPr>
            <a:r>
              <a:rPr lang="ja-JP" altLang="en-US" sz="2400" dirty="0" smtClean="0">
                <a:uFill>
                  <a:solidFill>
                    <a:schemeClr val="tx1">
                      <a:lumMod val="50000"/>
                      <a:lumOff val="50000"/>
                    </a:schemeClr>
                  </a:solidFill>
                </a:uFill>
                <a:latin typeface="小塚ゴシック Pro R" pitchFamily="34" charset="-128"/>
                <a:ea typeface="小塚ゴシック Pro R" pitchFamily="34" charset="-128"/>
              </a:rPr>
              <a:t>　↓</a:t>
            </a:r>
            <a:endParaRPr lang="en-US" altLang="ja-JP" sz="2400" dirty="0" smtClean="0">
              <a:uFill>
                <a:solidFill>
                  <a:schemeClr val="tx1">
                    <a:lumMod val="50000"/>
                    <a:lumOff val="50000"/>
                  </a:schemeClr>
                </a:solidFill>
              </a:uFill>
              <a:latin typeface="小塚ゴシック Pro R" pitchFamily="34" charset="-128"/>
              <a:ea typeface="小塚ゴシック Pro R" pitchFamily="34" charset="-128"/>
            </a:endParaRPr>
          </a:p>
          <a:p>
            <a:pPr>
              <a:buNone/>
            </a:pPr>
            <a:r>
              <a:rPr lang="ja-JP" altLang="en-US" sz="2400" b="1" dirty="0" smtClean="0">
                <a:uFill>
                  <a:solidFill>
                    <a:schemeClr val="tx1">
                      <a:lumMod val="50000"/>
                      <a:lumOff val="50000"/>
                    </a:schemeClr>
                  </a:solidFill>
                </a:uFill>
                <a:latin typeface="小塚ゴシック Pro R" pitchFamily="34" charset="-128"/>
                <a:ea typeface="小塚ゴシック Pro R" pitchFamily="34" charset="-128"/>
              </a:rPr>
              <a:t>答え</a:t>
            </a:r>
            <a:r>
              <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rPr>
              <a:t>:3</a:t>
            </a:r>
            <a:r>
              <a:rPr lang="ja-JP" altLang="en-US" sz="2400" b="1" dirty="0" smtClean="0">
                <a:uFill>
                  <a:solidFill>
                    <a:schemeClr val="tx1">
                      <a:lumMod val="50000"/>
                      <a:lumOff val="50000"/>
                    </a:schemeClr>
                  </a:solidFill>
                </a:uFill>
                <a:latin typeface="小塚ゴシック Pro R" pitchFamily="34" charset="-128"/>
                <a:ea typeface="小塚ゴシック Pro R" pitchFamily="34" charset="-128"/>
              </a:rPr>
              <a:t>台の列車を時間調整</a:t>
            </a:r>
            <a:endPar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endParaRPr>
          </a:p>
          <a:p>
            <a:pPr>
              <a:buNone/>
            </a:pPr>
            <a:r>
              <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rPr>
              <a:t>T</a:t>
            </a:r>
            <a:r>
              <a:rPr lang="en-US" altLang="ja-JP" sz="2000" b="1" dirty="0" smtClean="0">
                <a:uFill>
                  <a:solidFill>
                    <a:schemeClr val="tx1">
                      <a:lumMod val="50000"/>
                      <a:lumOff val="50000"/>
                    </a:schemeClr>
                  </a:solidFill>
                </a:uFill>
                <a:latin typeface="小塚ゴシック Pro R" pitchFamily="34" charset="-128"/>
                <a:ea typeface="小塚ゴシック Pro R" pitchFamily="34" charset="-128"/>
              </a:rPr>
              <a:t>i-1</a:t>
            </a:r>
            <a:r>
              <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rPr>
              <a:t>=0.8D, </a:t>
            </a:r>
            <a:r>
              <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rPr>
              <a:t>T</a:t>
            </a:r>
            <a:r>
              <a:rPr lang="en-US" altLang="ja-JP" sz="2000" b="1" dirty="0" smtClean="0">
                <a:uFill>
                  <a:solidFill>
                    <a:schemeClr val="tx1">
                      <a:lumMod val="50000"/>
                      <a:lumOff val="50000"/>
                    </a:schemeClr>
                  </a:solidFill>
                </a:uFill>
                <a:latin typeface="小塚ゴシック Pro R" pitchFamily="34" charset="-128"/>
                <a:ea typeface="小塚ゴシック Pro R" pitchFamily="34" charset="-128"/>
              </a:rPr>
              <a:t>i-2</a:t>
            </a:r>
            <a:r>
              <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rPr>
              <a:t>=0.5D</a:t>
            </a:r>
            <a:r>
              <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rPr>
              <a:t>, </a:t>
            </a:r>
            <a:r>
              <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rPr>
              <a:t>T</a:t>
            </a:r>
            <a:r>
              <a:rPr lang="en-US" altLang="ja-JP" sz="2000" b="1" dirty="0" smtClean="0">
                <a:uFill>
                  <a:solidFill>
                    <a:schemeClr val="tx1">
                      <a:lumMod val="50000"/>
                      <a:lumOff val="50000"/>
                    </a:schemeClr>
                  </a:solidFill>
                </a:uFill>
                <a:latin typeface="小塚ゴシック Pro R" pitchFamily="34" charset="-128"/>
                <a:ea typeface="小塚ゴシック Pro R" pitchFamily="34" charset="-128"/>
              </a:rPr>
              <a:t>i-3</a:t>
            </a:r>
            <a:r>
              <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rPr>
              <a:t>=0.2D</a:t>
            </a:r>
            <a:endPar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endParaRPr>
          </a:p>
        </p:txBody>
      </p:sp>
      <p:pic>
        <p:nvPicPr>
          <p:cNvPr id="8193" name="Picture 1" descr="C:\Users\Takuro-Ueda\Dropbox\大学関連\卒業研究\卒論\image\tyouseinasi.bmp"/>
          <p:cNvPicPr>
            <a:picLocks noChangeArrowheads="1"/>
          </p:cNvPicPr>
          <p:nvPr/>
        </p:nvPicPr>
        <p:blipFill>
          <a:blip r:embed="rId2" cstate="print"/>
          <a:stretch>
            <a:fillRect/>
          </a:stretch>
        </p:blipFill>
        <p:spPr bwMode="auto">
          <a:xfrm>
            <a:off x="4860032" y="1267200"/>
            <a:ext cx="4114800" cy="2487600"/>
          </a:xfrm>
          <a:prstGeom prst="rect">
            <a:avLst/>
          </a:prstGeom>
          <a:noFill/>
        </p:spPr>
      </p:pic>
      <p:pic>
        <p:nvPicPr>
          <p:cNvPr id="8194" name="Picture 2" descr="C:\Users\Takuro-Ueda\Dropbox\大学関連\卒業研究\卒論\image\hou_2kan_D60_3dai_852.bmp"/>
          <p:cNvPicPr>
            <a:picLocks noChangeArrowheads="1"/>
          </p:cNvPicPr>
          <p:nvPr/>
        </p:nvPicPr>
        <p:blipFill>
          <a:blip r:embed="rId3" cstate="print"/>
          <a:stretch>
            <a:fillRect/>
          </a:stretch>
        </p:blipFill>
        <p:spPr bwMode="auto">
          <a:xfrm>
            <a:off x="4860031" y="4006800"/>
            <a:ext cx="4114800" cy="2487600"/>
          </a:xfrm>
          <a:prstGeom prst="rect">
            <a:avLst/>
          </a:prstGeom>
          <a:noFill/>
        </p:spPr>
      </p:pic>
      <p:pic>
        <p:nvPicPr>
          <p:cNvPr id="8195" name="Picture 3" descr="C:\Users\Takuro-Ueda\Dropbox\大学関連\卒業研究\卒論\image\hou_2kan_D60_human.bmp"/>
          <p:cNvPicPr>
            <a:picLocks noChangeArrowheads="1"/>
          </p:cNvPicPr>
          <p:nvPr/>
        </p:nvPicPr>
        <p:blipFill>
          <a:blip r:embed="rId4" cstate="print"/>
          <a:stretch>
            <a:fillRect/>
          </a:stretch>
        </p:blipFill>
        <p:spPr bwMode="auto">
          <a:xfrm>
            <a:off x="108000" y="3430800"/>
            <a:ext cx="4680520" cy="2239200"/>
          </a:xfrm>
          <a:prstGeom prst="rect">
            <a:avLst/>
          </a:prstGeom>
          <a:noFill/>
        </p:spPr>
      </p:pic>
      <p:sp>
        <p:nvSpPr>
          <p:cNvPr id="8" name="コンテンツ プレースホルダ 2"/>
          <p:cNvSpPr txBox="1">
            <a:spLocks/>
          </p:cNvSpPr>
          <p:nvPr/>
        </p:nvSpPr>
        <p:spPr bwMode="auto">
          <a:xfrm>
            <a:off x="179512" y="5733256"/>
            <a:ext cx="4608512" cy="9361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r>
              <a:rPr lang="en-US" altLang="ja-JP" kern="0" dirty="0" smtClean="0">
                <a:uFill>
                  <a:solidFill>
                    <a:schemeClr val="tx1">
                      <a:lumMod val="50000"/>
                      <a:lumOff val="50000"/>
                    </a:schemeClr>
                  </a:solidFill>
                </a:uFill>
                <a:latin typeface="小塚ゴシック Pro R" pitchFamily="34" charset="-128"/>
                <a:ea typeface="小塚ゴシック Pro R" pitchFamily="34" charset="-128"/>
              </a:rPr>
              <a:t>(</a:t>
            </a:r>
            <a:r>
              <a:rPr lang="ja-JP" altLang="en-US" kern="0" dirty="0" smtClean="0">
                <a:uFill>
                  <a:solidFill>
                    <a:schemeClr val="tx1">
                      <a:lumMod val="50000"/>
                      <a:lumOff val="50000"/>
                    </a:schemeClr>
                  </a:solidFill>
                </a:uFill>
                <a:latin typeface="小塚ゴシック Pro R" pitchFamily="34" charset="-128"/>
                <a:ea typeface="小塚ゴシック Pro R" pitchFamily="34" charset="-128"/>
              </a:rPr>
              <a:t>注</a:t>
            </a:r>
            <a:r>
              <a:rPr lang="en-US" altLang="ja-JP" kern="0" dirty="0" smtClean="0">
                <a:uFill>
                  <a:solidFill>
                    <a:schemeClr val="tx1">
                      <a:lumMod val="50000"/>
                      <a:lumOff val="50000"/>
                    </a:schemeClr>
                  </a:solidFill>
                </a:uFill>
                <a:latin typeface="小塚ゴシック Pro R" pitchFamily="34" charset="-128"/>
                <a:ea typeface="小塚ゴシック Pro R" pitchFamily="34" charset="-128"/>
              </a:rPr>
              <a:t>)</a:t>
            </a:r>
            <a:r>
              <a:rPr lang="ja-JP" altLang="en-US" kern="0" dirty="0" smtClean="0">
                <a:uFill>
                  <a:solidFill>
                    <a:schemeClr val="tx1">
                      <a:lumMod val="50000"/>
                      <a:lumOff val="50000"/>
                    </a:schemeClr>
                  </a:solidFill>
                </a:uFill>
                <a:latin typeface="小塚ゴシック Pro R" pitchFamily="34" charset="-128"/>
                <a:ea typeface="小塚ゴシック Pro R" pitchFamily="34" charset="-128"/>
              </a:rPr>
              <a:t>グラフの縦軸は対数表示</a:t>
            </a:r>
            <a:endParaRPr lang="en-US" altLang="ja-JP" kern="0" dirty="0" smtClean="0">
              <a:uFill>
                <a:solidFill>
                  <a:schemeClr val="tx1">
                    <a:lumMod val="50000"/>
                    <a:lumOff val="50000"/>
                  </a:schemeClr>
                </a:solidFill>
              </a:uFill>
              <a:latin typeface="小塚ゴシック Pro R" pitchFamily="34" charset="-128"/>
              <a:ea typeface="小塚ゴシック Pro R" pitchFamily="34" charset="-128"/>
            </a:endParaRP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1" lang="en-US" altLang="ja-JP" b="0" i="0" u="none" strike="noStrike" kern="0" cap="none" spc="0" normalizeH="0" baseline="0" noProof="0" dirty="0" smtClean="0">
                <a:ln>
                  <a:noFill/>
                </a:ln>
                <a:solidFill>
                  <a:schemeClr val="tx1"/>
                </a:solidFill>
                <a:effectLst/>
                <a:uLnTx/>
                <a:uFill>
                  <a:solidFill>
                    <a:schemeClr val="tx1">
                      <a:lumMod val="50000"/>
                      <a:lumOff val="50000"/>
                    </a:schemeClr>
                  </a:solidFill>
                </a:uFill>
                <a:latin typeface="小塚ゴシック Pro R" pitchFamily="34" charset="-128"/>
                <a:ea typeface="小塚ゴシック Pro R" pitchFamily="34" charset="-128"/>
                <a:cs typeface="+mn-cs"/>
              </a:rPr>
              <a:t>4</a:t>
            </a:r>
            <a:r>
              <a:rPr lang="ja-JP" altLang="en-US" kern="0" dirty="0" smtClean="0">
                <a:uFill>
                  <a:solidFill>
                    <a:schemeClr val="tx1">
                      <a:lumMod val="50000"/>
                      <a:lumOff val="50000"/>
                    </a:schemeClr>
                  </a:solidFill>
                </a:uFill>
                <a:latin typeface="小塚ゴシック Pro R" pitchFamily="34" charset="-128"/>
                <a:ea typeface="小塚ゴシック Pro R" pitchFamily="34" charset="-128"/>
              </a:rPr>
              <a:t>台以上の調整で更に改善が期待できる</a:t>
            </a:r>
            <a:endParaRPr lang="en-US" altLang="ja-JP" kern="0" dirty="0" smtClean="0">
              <a:uFill>
                <a:solidFill>
                  <a:schemeClr val="tx1">
                    <a:lumMod val="50000"/>
                    <a:lumOff val="50000"/>
                  </a:schemeClr>
                </a:solidFill>
              </a:uFill>
              <a:latin typeface="小塚ゴシック Pro R" pitchFamily="34" charset="-128"/>
              <a:ea typeface="小塚ゴシック Pro R"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b="1" dirty="0" smtClean="0">
                <a:latin typeface="小塚ゴシック Pro R" pitchFamily="34" charset="-128"/>
                <a:ea typeface="小塚ゴシック Pro R" pitchFamily="34" charset="-128"/>
              </a:rPr>
              <a:t>まとめと今後の課題</a:t>
            </a:r>
            <a:endParaRPr kumimoji="1" lang="ja-JP" altLang="en-US" sz="3600" b="1" dirty="0">
              <a:latin typeface="小塚ゴシック Pro R" pitchFamily="34" charset="-128"/>
              <a:ea typeface="小塚ゴシック Pro R" pitchFamily="34" charset="-128"/>
            </a:endParaRPr>
          </a:p>
        </p:txBody>
      </p:sp>
      <p:sp>
        <p:nvSpPr>
          <p:cNvPr id="3" name="コンテンツ プレースホルダ 2"/>
          <p:cNvSpPr>
            <a:spLocks noGrp="1"/>
          </p:cNvSpPr>
          <p:nvPr>
            <p:ph idx="1"/>
          </p:nvPr>
        </p:nvSpPr>
        <p:spPr>
          <a:xfrm>
            <a:off x="251520" y="1196974"/>
            <a:ext cx="8640960" cy="5472385"/>
          </a:xfrm>
        </p:spPr>
        <p:txBody>
          <a:bodyPr/>
          <a:lstStyle/>
          <a:p>
            <a:r>
              <a:rPr lang="ja-JP" altLang="en-US" sz="2700" dirty="0" smtClean="0">
                <a:latin typeface="小塚ゴシック Pro R" pitchFamily="34" charset="-128"/>
                <a:ea typeface="小塚ゴシック Pro R" pitchFamily="34" charset="-128"/>
              </a:rPr>
              <a:t>利用者不満度</a:t>
            </a:r>
            <a:r>
              <a:rPr lang="ja-JP" altLang="en-US" sz="2700" dirty="0" smtClean="0">
                <a:latin typeface="小塚ゴシック Pro R" pitchFamily="34" charset="-128"/>
                <a:ea typeface="小塚ゴシック Pro R" pitchFamily="34" charset="-128"/>
              </a:rPr>
              <a:t>関数を用いて，各モデルにおける</a:t>
            </a:r>
            <a:r>
              <a:rPr lang="en-US" altLang="ja-JP" sz="2700" dirty="0" smtClean="0">
                <a:latin typeface="小塚ゴシック Pro R" pitchFamily="34" charset="-128"/>
                <a:ea typeface="小塚ゴシック Pro R" pitchFamily="34" charset="-128"/>
              </a:rPr>
              <a:t/>
            </a:r>
            <a:br>
              <a:rPr lang="en-US" altLang="ja-JP" sz="2700" dirty="0" smtClean="0">
                <a:latin typeface="小塚ゴシック Pro R" pitchFamily="34" charset="-128"/>
                <a:ea typeface="小塚ゴシック Pro R" pitchFamily="34" charset="-128"/>
              </a:rPr>
            </a:br>
            <a:r>
              <a:rPr lang="ja-JP" altLang="en-US" sz="2700" dirty="0" smtClean="0">
                <a:latin typeface="小塚ゴシック Pro R" pitchFamily="34" charset="-128"/>
                <a:ea typeface="小塚ゴシック Pro R" pitchFamily="34" charset="-128"/>
              </a:rPr>
              <a:t>利用者の不満を最小にする時間調整のパターンを分析できた</a:t>
            </a:r>
            <a:endParaRPr lang="en-US" altLang="ja-JP" sz="2700" dirty="0" smtClean="0">
              <a:latin typeface="小塚ゴシック Pro R" pitchFamily="34" charset="-128"/>
              <a:ea typeface="小塚ゴシック Pro R" pitchFamily="34" charset="-128"/>
            </a:endParaRPr>
          </a:p>
          <a:p>
            <a:r>
              <a:rPr kumimoji="1" lang="ja-JP" altLang="en-US" sz="2700" dirty="0" smtClean="0">
                <a:latin typeface="小塚ゴシック Pro R" pitchFamily="34" charset="-128"/>
                <a:ea typeface="小塚ゴシック Pro R" pitchFamily="34" charset="-128"/>
              </a:rPr>
              <a:t>時間調整する列車が多すぎるとかえって不満度が悪化してしまうことがある</a:t>
            </a:r>
            <a:endParaRPr kumimoji="1" lang="en-US" altLang="ja-JP" sz="2700" dirty="0" smtClean="0">
              <a:latin typeface="小塚ゴシック Pro R" pitchFamily="34" charset="-128"/>
              <a:ea typeface="小塚ゴシック Pro R" pitchFamily="34" charset="-128"/>
            </a:endParaRPr>
          </a:p>
          <a:p>
            <a:r>
              <a:rPr kumimoji="1" lang="ja-JP" altLang="en-US" sz="2700" dirty="0" smtClean="0">
                <a:latin typeface="小塚ゴシック Pro R" pitchFamily="34" charset="-128"/>
                <a:ea typeface="小塚ゴシック Pro R" pitchFamily="34" charset="-128"/>
              </a:rPr>
              <a:t>ダイヤ乱れの発生場所が終点近くなら，調整を何もしないという選択肢も考えられる</a:t>
            </a:r>
            <a:endParaRPr kumimoji="1" lang="en-US" altLang="ja-JP" sz="2700" dirty="0" smtClean="0">
              <a:latin typeface="小塚ゴシック Pro R" pitchFamily="34" charset="-128"/>
              <a:ea typeface="小塚ゴシック Pro R" pitchFamily="34" charset="-128"/>
            </a:endParaRPr>
          </a:p>
          <a:p>
            <a:endParaRPr lang="en-US" altLang="ja-JP" sz="2700" dirty="0" smtClean="0">
              <a:latin typeface="小塚ゴシック Pro R" pitchFamily="34" charset="-128"/>
              <a:ea typeface="小塚ゴシック Pro R" pitchFamily="34" charset="-128"/>
            </a:endParaRPr>
          </a:p>
          <a:p>
            <a:r>
              <a:rPr kumimoji="1" lang="ja-JP" altLang="en-US" sz="2700" dirty="0" smtClean="0">
                <a:latin typeface="小塚ゴシック Pro R" pitchFamily="34" charset="-128"/>
                <a:ea typeface="小塚ゴシック Pro R" pitchFamily="34" charset="-128"/>
              </a:rPr>
              <a:t>時間調整する列車をさらに増やせばどうなるか</a:t>
            </a:r>
            <a:endParaRPr kumimoji="1" lang="en-US" altLang="ja-JP" sz="2700" dirty="0" smtClean="0">
              <a:latin typeface="小塚ゴシック Pro R" pitchFamily="34" charset="-128"/>
              <a:ea typeface="小塚ゴシック Pro R" pitchFamily="34" charset="-128"/>
            </a:endParaRPr>
          </a:p>
          <a:p>
            <a:r>
              <a:rPr lang="ja-JP" altLang="en-US" sz="2700" dirty="0" smtClean="0">
                <a:latin typeface="小塚ゴシック Pro R" pitchFamily="34" charset="-128"/>
                <a:ea typeface="小塚ゴシック Pro R" pitchFamily="34" charset="-128"/>
              </a:rPr>
              <a:t>実</a:t>
            </a:r>
            <a:r>
              <a:rPr lang="ja-JP" altLang="en-US" sz="2700" dirty="0" smtClean="0">
                <a:latin typeface="小塚ゴシック Pro R" pitchFamily="34" charset="-128"/>
                <a:ea typeface="小塚ゴシック Pro R" pitchFamily="34" charset="-128"/>
              </a:rPr>
              <a:t>路線</a:t>
            </a:r>
            <a:r>
              <a:rPr lang="ja-JP" altLang="en-US" sz="2700" dirty="0" smtClean="0">
                <a:latin typeface="小塚ゴシック Pro R" pitchFamily="34" charset="-128"/>
                <a:ea typeface="小塚ゴシック Pro R" pitchFamily="34" charset="-128"/>
              </a:rPr>
              <a:t>へ</a:t>
            </a:r>
            <a:r>
              <a:rPr lang="ja-JP" altLang="en-US" sz="2700" dirty="0" smtClean="0">
                <a:latin typeface="小塚ゴシック Pro R" pitchFamily="34" charset="-128"/>
                <a:ea typeface="小塚ゴシック Pro R" pitchFamily="34" charset="-128"/>
              </a:rPr>
              <a:t>の応用</a:t>
            </a:r>
            <a:endParaRPr kumimoji="1" lang="en-US" altLang="ja-JP" sz="2700" dirty="0" smtClean="0">
              <a:latin typeface="小塚ゴシック Pro R" pitchFamily="34" charset="-128"/>
              <a:ea typeface="小塚ゴシック Pro R" pitchFamily="34" charset="-128"/>
            </a:endParaRPr>
          </a:p>
          <a:p>
            <a:endParaRPr kumimoji="1" lang="ja-JP" altLang="en-US" sz="2800" dirty="0">
              <a:latin typeface="小塚ゴシック Pro R" pitchFamily="34" charset="-128"/>
              <a:ea typeface="小塚ゴシック Pro R" pitchFamily="34" charset="-128"/>
            </a:endParaRPr>
          </a:p>
        </p:txBody>
      </p:sp>
      <p:sp>
        <p:nvSpPr>
          <p:cNvPr id="6" name="正方形/長方形 5"/>
          <p:cNvSpPr/>
          <p:nvPr/>
        </p:nvSpPr>
        <p:spPr>
          <a:xfrm>
            <a:off x="0" y="0"/>
            <a:ext cx="9144000" cy="68580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b="1" dirty="0">
                <a:latin typeface="小塚ゴシック Pro R" pitchFamily="34" charset="-128"/>
                <a:ea typeface="小塚ゴシック Pro R" pitchFamily="34" charset="-128"/>
              </a:rPr>
              <a:t>研究</a:t>
            </a:r>
            <a:r>
              <a:rPr lang="ja-JP" altLang="en-US" sz="3600" b="1" dirty="0" smtClean="0">
                <a:latin typeface="小塚ゴシック Pro R" pitchFamily="34" charset="-128"/>
                <a:ea typeface="小塚ゴシック Pro R" pitchFamily="34" charset="-128"/>
              </a:rPr>
              <a:t>の目的と手法</a:t>
            </a:r>
            <a:endParaRPr kumimoji="1" lang="ja-JP" altLang="en-US" sz="3600" b="1" dirty="0">
              <a:latin typeface="小塚ゴシック Pro R" pitchFamily="34" charset="-128"/>
              <a:ea typeface="小塚ゴシック Pro R" pitchFamily="34" charset="-128"/>
            </a:endParaRPr>
          </a:p>
        </p:txBody>
      </p:sp>
      <p:sp>
        <p:nvSpPr>
          <p:cNvPr id="3" name="コンテンツ プレースホルダ 2"/>
          <p:cNvSpPr>
            <a:spLocks noGrp="1"/>
          </p:cNvSpPr>
          <p:nvPr>
            <p:ph idx="1"/>
          </p:nvPr>
        </p:nvSpPr>
        <p:spPr>
          <a:xfrm>
            <a:off x="251520" y="1196752"/>
            <a:ext cx="8640960" cy="5472607"/>
          </a:xfrm>
        </p:spPr>
        <p:txBody>
          <a:bodyPr/>
          <a:lstStyle/>
          <a:p>
            <a:pPr>
              <a:buNone/>
            </a:pPr>
            <a:r>
              <a:rPr lang="ja-JP" altLang="en-US" sz="3000" dirty="0" smtClean="0">
                <a:latin typeface="小塚ゴシック Pro R" pitchFamily="34" charset="-128"/>
                <a:ea typeface="小塚ゴシック Pro R" pitchFamily="34" charset="-128"/>
              </a:rPr>
              <a:t>目的</a:t>
            </a:r>
            <a:endParaRPr lang="en-US" altLang="ja-JP" sz="3000" dirty="0" smtClean="0">
              <a:latin typeface="小塚ゴシック Pro R" pitchFamily="34" charset="-128"/>
              <a:ea typeface="小塚ゴシック Pro R" pitchFamily="34" charset="-128"/>
            </a:endParaRPr>
          </a:p>
          <a:p>
            <a:r>
              <a:rPr lang="ja-JP" altLang="en-US" sz="3000" dirty="0" smtClean="0">
                <a:latin typeface="小塚ゴシック Pro R" pitchFamily="34" charset="-128"/>
                <a:ea typeface="小塚ゴシック Pro R" pitchFamily="34" charset="-128"/>
              </a:rPr>
              <a:t>関数を用いて鉄道ダイヤの利便性を評価</a:t>
            </a:r>
            <a:endParaRPr lang="en-US" altLang="ja-JP" sz="3000" dirty="0" smtClean="0">
              <a:latin typeface="小塚ゴシック Pro R" pitchFamily="34" charset="-128"/>
              <a:ea typeface="小塚ゴシック Pro R" pitchFamily="34" charset="-128"/>
            </a:endParaRPr>
          </a:p>
          <a:p>
            <a:r>
              <a:rPr lang="ja-JP" altLang="en-US" sz="3000" dirty="0" smtClean="0">
                <a:latin typeface="小塚ゴシック Pro R" pitchFamily="34" charset="-128"/>
                <a:ea typeface="小塚ゴシック Pro R" pitchFamily="34" charset="-128"/>
              </a:rPr>
              <a:t>ダイヤ乱れを最小限に抑える方法を解明</a:t>
            </a:r>
            <a:endParaRPr lang="en-US" altLang="ja-JP" sz="3000" dirty="0" smtClean="0">
              <a:latin typeface="小塚ゴシック Pro R" pitchFamily="34" charset="-128"/>
              <a:ea typeface="小塚ゴシック Pro R" pitchFamily="34" charset="-128"/>
            </a:endParaRPr>
          </a:p>
          <a:p>
            <a:endParaRPr lang="en-US" altLang="ja-JP" sz="3000" dirty="0" smtClean="0">
              <a:latin typeface="小塚ゴシック Pro R" pitchFamily="34" charset="-128"/>
              <a:ea typeface="小塚ゴシック Pro R" pitchFamily="34" charset="-128"/>
            </a:endParaRPr>
          </a:p>
          <a:p>
            <a:pPr>
              <a:buNone/>
            </a:pPr>
            <a:r>
              <a:rPr lang="ja-JP" altLang="en-US" sz="3000" dirty="0" smtClean="0">
                <a:latin typeface="小塚ゴシック Pro R" pitchFamily="34" charset="-128"/>
                <a:ea typeface="小塚ゴシック Pro R" pitchFamily="34" charset="-128"/>
              </a:rPr>
              <a:t>手法</a:t>
            </a:r>
            <a:endParaRPr lang="en-US" altLang="ja-JP" sz="3000" dirty="0" smtClean="0">
              <a:latin typeface="小塚ゴシック Pro R" pitchFamily="34" charset="-128"/>
              <a:ea typeface="小塚ゴシック Pro R" pitchFamily="34" charset="-128"/>
            </a:endParaRPr>
          </a:p>
          <a:p>
            <a:pPr>
              <a:buNone/>
            </a:pPr>
            <a:r>
              <a:rPr lang="ja-JP" altLang="en-US" sz="3000" dirty="0" smtClean="0">
                <a:latin typeface="小塚ゴシック Pro R" pitchFamily="34" charset="-128"/>
                <a:ea typeface="小塚ゴシック Pro R" pitchFamily="34" charset="-128"/>
              </a:rPr>
              <a:t>①コンピュータ上で</a:t>
            </a:r>
            <a:r>
              <a:rPr lang="ja-JP" altLang="en-US" sz="3000" dirty="0">
                <a:latin typeface="小塚ゴシック Pro R" pitchFamily="34" charset="-128"/>
                <a:ea typeface="小塚ゴシック Pro R" pitchFamily="34" charset="-128"/>
              </a:rPr>
              <a:t>モデルとなる</a:t>
            </a:r>
            <a:r>
              <a:rPr lang="ja-JP" altLang="en-US" sz="3000" dirty="0" smtClean="0">
                <a:latin typeface="小塚ゴシック Pro R" pitchFamily="34" charset="-128"/>
                <a:ea typeface="小塚ゴシック Pro R" pitchFamily="34" charset="-128"/>
              </a:rPr>
              <a:t>路線を定義</a:t>
            </a:r>
            <a:endParaRPr lang="en-US" altLang="ja-JP" sz="3000" dirty="0" smtClean="0">
              <a:latin typeface="小塚ゴシック Pro R" pitchFamily="34" charset="-128"/>
              <a:ea typeface="小塚ゴシック Pro R" pitchFamily="34" charset="-128"/>
            </a:endParaRPr>
          </a:p>
          <a:p>
            <a:pPr>
              <a:buNone/>
            </a:pPr>
            <a:r>
              <a:rPr lang="ja-JP" altLang="en-US" sz="3000" dirty="0" smtClean="0">
                <a:latin typeface="小塚ゴシック Pro R" pitchFamily="34" charset="-128"/>
                <a:ea typeface="小塚ゴシック Pro R" pitchFamily="34" charset="-128"/>
              </a:rPr>
              <a:t>②ダイヤの利便性を評価する関数を定義</a:t>
            </a:r>
            <a:endParaRPr lang="en-US" altLang="ja-JP" sz="3000" dirty="0" smtClean="0">
              <a:latin typeface="小塚ゴシック Pro R" pitchFamily="34" charset="-128"/>
              <a:ea typeface="小塚ゴシック Pro R" pitchFamily="34" charset="-128"/>
            </a:endParaRPr>
          </a:p>
          <a:p>
            <a:pPr>
              <a:buNone/>
            </a:pPr>
            <a:r>
              <a:rPr lang="ja-JP" altLang="en-US" sz="3000" dirty="0" smtClean="0">
                <a:latin typeface="小塚ゴシック Pro R" pitchFamily="34" charset="-128"/>
                <a:ea typeface="小塚ゴシック Pro R" pitchFamily="34" charset="-128"/>
              </a:rPr>
              <a:t>③列車を走らせ，ダイヤ乱れを発生させる</a:t>
            </a:r>
            <a:endParaRPr lang="en-US" altLang="ja-JP" sz="3000" dirty="0" smtClean="0">
              <a:latin typeface="小塚ゴシック Pro R" pitchFamily="34" charset="-128"/>
              <a:ea typeface="小塚ゴシック Pro R" pitchFamily="34" charset="-128"/>
            </a:endParaRPr>
          </a:p>
          <a:p>
            <a:pPr>
              <a:buNone/>
            </a:pPr>
            <a:r>
              <a:rPr lang="ja-JP" altLang="en-US" sz="3000" dirty="0" smtClean="0">
                <a:latin typeface="小塚ゴシック Pro R" pitchFamily="34" charset="-128"/>
                <a:ea typeface="小塚ゴシック Pro R" pitchFamily="34" charset="-128"/>
              </a:rPr>
              <a:t>④各列車の乗車率，遅れなどのデータを収集</a:t>
            </a:r>
            <a:endParaRPr lang="en-US" altLang="ja-JP" sz="3000" dirty="0" smtClean="0">
              <a:latin typeface="小塚ゴシック Pro R" pitchFamily="34" charset="-128"/>
              <a:ea typeface="小塚ゴシック Pro R" pitchFamily="34" charset="-128"/>
            </a:endParaRPr>
          </a:p>
          <a:p>
            <a:pPr>
              <a:buNone/>
            </a:pPr>
            <a:endParaRPr lang="en-US" altLang="ja-JP" dirty="0" smtClean="0"/>
          </a:p>
          <a:p>
            <a:pPr>
              <a:buNone/>
            </a:pP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b="1" dirty="0" smtClean="0">
                <a:latin typeface="小塚ゴシック Pro R" pitchFamily="34" charset="-128"/>
                <a:ea typeface="小塚ゴシック Pro R" pitchFamily="34" charset="-128"/>
              </a:rPr>
              <a:t>モデルとなる路線</a:t>
            </a:r>
            <a:endParaRPr kumimoji="1" lang="ja-JP" altLang="en-US" sz="3600" b="1" dirty="0">
              <a:latin typeface="小塚ゴシック Pro R" pitchFamily="34" charset="-128"/>
              <a:ea typeface="小塚ゴシック Pro R" pitchFamily="34" charset="-128"/>
            </a:endParaRPr>
          </a:p>
        </p:txBody>
      </p:sp>
      <p:sp>
        <p:nvSpPr>
          <p:cNvPr id="3" name="コンテンツ プレースホルダ 2"/>
          <p:cNvSpPr>
            <a:spLocks noGrp="1"/>
          </p:cNvSpPr>
          <p:nvPr>
            <p:ph idx="1"/>
          </p:nvPr>
        </p:nvSpPr>
        <p:spPr>
          <a:xfrm>
            <a:off x="251520" y="980728"/>
            <a:ext cx="8640960" cy="5688631"/>
          </a:xfrm>
        </p:spPr>
        <p:txBody>
          <a:bodyPr/>
          <a:lstStyle/>
          <a:p>
            <a:r>
              <a:rPr lang="ja-JP" altLang="en-US" sz="3000" dirty="0" smtClean="0">
                <a:latin typeface="小塚ゴシック Pro R" pitchFamily="34" charset="-128"/>
                <a:ea typeface="小塚ゴシック Pro R" pitchFamily="34" charset="-128"/>
              </a:rPr>
              <a:t>放射線と環状線を定義</a:t>
            </a:r>
            <a:endParaRPr kumimoji="1" lang="en-US" altLang="ja-JP" sz="3000" dirty="0" smtClean="0">
              <a:latin typeface="小塚ゴシック Pro R" pitchFamily="34" charset="-128"/>
              <a:ea typeface="小塚ゴシック Pro R" pitchFamily="34" charset="-128"/>
            </a:endParaRPr>
          </a:p>
          <a:p>
            <a:r>
              <a:rPr kumimoji="1" lang="ja-JP" altLang="en-US" sz="3000" dirty="0" smtClean="0">
                <a:latin typeface="小塚ゴシック Pro R" pitchFamily="34" charset="-128"/>
                <a:ea typeface="小塚ゴシック Pro R" pitchFamily="34" charset="-128"/>
              </a:rPr>
              <a:t>駅は</a:t>
            </a:r>
            <a:r>
              <a:rPr lang="en-US" altLang="ja-JP" sz="3000" dirty="0" smtClean="0">
                <a:latin typeface="小塚ゴシック Pro R" pitchFamily="34" charset="-128"/>
                <a:ea typeface="小塚ゴシック Pro R" pitchFamily="34" charset="-128"/>
              </a:rPr>
              <a:t>16</a:t>
            </a:r>
            <a:r>
              <a:rPr lang="ja-JP" altLang="en-US" sz="3000" dirty="0" smtClean="0">
                <a:latin typeface="小塚ゴシック Pro R" pitchFamily="34" charset="-128"/>
                <a:ea typeface="小塚ゴシック Pro R" pitchFamily="34" charset="-128"/>
              </a:rPr>
              <a:t>個配置</a:t>
            </a:r>
            <a:endParaRPr lang="en-US" altLang="ja-JP" sz="3000" dirty="0" smtClean="0">
              <a:latin typeface="小塚ゴシック Pro R" pitchFamily="34" charset="-128"/>
              <a:ea typeface="小塚ゴシック Pro R" pitchFamily="34" charset="-128"/>
            </a:endParaRPr>
          </a:p>
          <a:p>
            <a:r>
              <a:rPr lang="ja-JP" altLang="en-US" sz="3000" dirty="0" smtClean="0">
                <a:latin typeface="小塚ゴシック Pro R" pitchFamily="34" charset="-128"/>
                <a:ea typeface="小塚ゴシック Pro R" pitchFamily="34" charset="-128"/>
              </a:rPr>
              <a:t>ダイヤは</a:t>
            </a:r>
            <a:r>
              <a:rPr lang="en-US" altLang="ja-JP" sz="3000" dirty="0" smtClean="0">
                <a:latin typeface="小塚ゴシック Pro R" pitchFamily="34" charset="-128"/>
                <a:ea typeface="小塚ゴシック Pro R" pitchFamily="34" charset="-128"/>
              </a:rPr>
              <a:t>2</a:t>
            </a:r>
            <a:r>
              <a:rPr lang="ja-JP" altLang="en-US" sz="3000" dirty="0" smtClean="0">
                <a:latin typeface="小塚ゴシック Pro R" pitchFamily="34" charset="-128"/>
                <a:ea typeface="小塚ゴシック Pro R" pitchFamily="34" charset="-128"/>
              </a:rPr>
              <a:t>分間隔と</a:t>
            </a:r>
            <a:r>
              <a:rPr lang="en-US" altLang="ja-JP" sz="3000" dirty="0" smtClean="0">
                <a:latin typeface="小塚ゴシック Pro R" pitchFamily="34" charset="-128"/>
                <a:ea typeface="小塚ゴシック Pro R" pitchFamily="34" charset="-128"/>
              </a:rPr>
              <a:t>4</a:t>
            </a:r>
            <a:r>
              <a:rPr lang="ja-JP" altLang="en-US" sz="3000" dirty="0" smtClean="0">
                <a:latin typeface="小塚ゴシック Pro R" pitchFamily="34" charset="-128"/>
                <a:ea typeface="小塚ゴシック Pro R" pitchFamily="34" charset="-128"/>
              </a:rPr>
              <a:t>分間隔を定義</a:t>
            </a:r>
            <a:endParaRPr lang="en-US" altLang="ja-JP" sz="3000" dirty="0" smtClean="0">
              <a:latin typeface="小塚ゴシック Pro R" pitchFamily="34" charset="-128"/>
              <a:ea typeface="小塚ゴシック Pro R" pitchFamily="34" charset="-128"/>
            </a:endParaRPr>
          </a:p>
        </p:txBody>
      </p:sp>
      <p:sp>
        <p:nvSpPr>
          <p:cNvPr id="5" name="正方形/長方形 4"/>
          <p:cNvSpPr/>
          <p:nvPr/>
        </p:nvSpPr>
        <p:spPr>
          <a:xfrm>
            <a:off x="0" y="0"/>
            <a:ext cx="9144000" cy="6858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descr="C:\Users\Takuro-Ueda\Dropbox\大学関連\卒業研究\卒論\image\housyaimge.bmp"/>
          <p:cNvPicPr>
            <a:picLocks noChangeAspect="1" noChangeArrowheads="1"/>
          </p:cNvPicPr>
          <p:nvPr/>
        </p:nvPicPr>
        <p:blipFill>
          <a:blip r:embed="rId2" cstate="print"/>
          <a:srcRect/>
          <a:stretch>
            <a:fillRect/>
          </a:stretch>
        </p:blipFill>
        <p:spPr bwMode="auto">
          <a:xfrm>
            <a:off x="323528" y="2564904"/>
            <a:ext cx="8496944" cy="1982910"/>
          </a:xfrm>
          <a:prstGeom prst="rect">
            <a:avLst/>
          </a:prstGeom>
          <a:noFill/>
        </p:spPr>
      </p:pic>
      <p:pic>
        <p:nvPicPr>
          <p:cNvPr id="13" name="図 12" descr="dia.png"/>
          <p:cNvPicPr>
            <a:picLocks noChangeAspect="1"/>
          </p:cNvPicPr>
          <p:nvPr/>
        </p:nvPicPr>
        <p:blipFill>
          <a:blip r:embed="rId3" cstate="print"/>
          <a:stretch>
            <a:fillRect/>
          </a:stretch>
        </p:blipFill>
        <p:spPr>
          <a:xfrm>
            <a:off x="539552" y="4581128"/>
            <a:ext cx="3816424" cy="2137587"/>
          </a:xfrm>
          <a:prstGeom prst="rect">
            <a:avLst/>
          </a:prstGeom>
        </p:spPr>
      </p:pic>
      <p:grpSp>
        <p:nvGrpSpPr>
          <p:cNvPr id="14" name="グループ化 13"/>
          <p:cNvGrpSpPr/>
          <p:nvPr/>
        </p:nvGrpSpPr>
        <p:grpSpPr>
          <a:xfrm>
            <a:off x="4716000" y="4572000"/>
            <a:ext cx="3852000" cy="2160000"/>
            <a:chOff x="0" y="0"/>
            <a:chExt cx="8010525" cy="4791744"/>
          </a:xfrm>
        </p:grpSpPr>
        <p:pic>
          <p:nvPicPr>
            <p:cNvPr id="15" name="図 14" descr="dia.png"/>
            <p:cNvPicPr>
              <a:picLocks noChangeAspect="1"/>
            </p:cNvPicPr>
            <p:nvPr/>
          </p:nvPicPr>
          <p:blipFill>
            <a:blip r:embed="rId3" cstate="print"/>
            <a:stretch>
              <a:fillRect/>
            </a:stretch>
          </p:blipFill>
          <p:spPr>
            <a:xfrm>
              <a:off x="0" y="0"/>
              <a:ext cx="7964012" cy="4791744"/>
            </a:xfrm>
            <a:prstGeom prst="rect">
              <a:avLst/>
            </a:prstGeom>
          </p:spPr>
        </p:pic>
        <p:pic>
          <p:nvPicPr>
            <p:cNvPr id="16" name="Picture 2"/>
            <p:cNvPicPr>
              <a:picLocks noChangeAspect="1" noChangeArrowheads="1"/>
            </p:cNvPicPr>
            <p:nvPr/>
          </p:nvPicPr>
          <p:blipFill>
            <a:blip r:embed="rId4" cstate="print"/>
            <a:srcRect/>
            <a:stretch>
              <a:fillRect/>
            </a:stretch>
          </p:blipFill>
          <p:spPr bwMode="auto">
            <a:xfrm>
              <a:off x="438150" y="0"/>
              <a:ext cx="7572375" cy="4362450"/>
            </a:xfrm>
            <a:prstGeom prst="rect">
              <a:avLst/>
            </a:prstGeom>
            <a:noFill/>
            <a:ln w="1">
              <a:noFill/>
              <a:miter lim="800000"/>
              <a:headEnd/>
              <a:tailEnd type="none" w="med" len="med"/>
            </a:ln>
            <a:effectLst/>
          </p:spPr>
        </p:pic>
        <p:pic>
          <p:nvPicPr>
            <p:cNvPr id="17" name="Picture 6"/>
            <p:cNvPicPr>
              <a:picLocks noChangeAspect="1" noChangeArrowheads="1"/>
            </p:cNvPicPr>
            <p:nvPr/>
          </p:nvPicPr>
          <p:blipFill>
            <a:blip r:embed="rId5" cstate="print"/>
            <a:srcRect/>
            <a:stretch>
              <a:fillRect/>
            </a:stretch>
          </p:blipFill>
          <p:spPr bwMode="auto">
            <a:xfrm>
              <a:off x="809625" y="295275"/>
              <a:ext cx="2514600" cy="1038225"/>
            </a:xfrm>
            <a:prstGeom prst="rect">
              <a:avLst/>
            </a:prstGeom>
            <a:noFill/>
          </p:spPr>
        </p:pic>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b="1" dirty="0" smtClean="0">
                <a:latin typeface="小塚ゴシック Pro R" pitchFamily="34" charset="-128"/>
                <a:ea typeface="小塚ゴシック Pro R" pitchFamily="34" charset="-128"/>
              </a:rPr>
              <a:t>寺田寅彦の市電モデル</a:t>
            </a:r>
            <a:endParaRPr kumimoji="1" lang="ja-JP" altLang="en-US" sz="3600" b="1" dirty="0">
              <a:latin typeface="小塚ゴシック Pro R" pitchFamily="34" charset="-128"/>
              <a:ea typeface="小塚ゴシック Pro R" pitchFamily="34" charset="-128"/>
            </a:endParaRPr>
          </a:p>
        </p:txBody>
      </p:sp>
      <p:sp>
        <p:nvSpPr>
          <p:cNvPr id="3" name="コンテンツ プレースホルダ 2"/>
          <p:cNvSpPr>
            <a:spLocks noGrp="1"/>
          </p:cNvSpPr>
          <p:nvPr>
            <p:ph idx="1"/>
          </p:nvPr>
        </p:nvSpPr>
        <p:spPr>
          <a:xfrm>
            <a:off x="251520" y="1196975"/>
            <a:ext cx="8640960" cy="374638"/>
          </a:xfrm>
        </p:spPr>
        <p:txBody>
          <a:bodyPr/>
          <a:lstStyle/>
          <a:p>
            <a:pPr>
              <a:buNone/>
            </a:pPr>
            <a:r>
              <a:rPr lang="ja-JP" altLang="en-US" sz="1800" dirty="0" smtClean="0">
                <a:latin typeface="小塚ゴシック Pro R" pitchFamily="34" charset="-128"/>
                <a:ea typeface="小塚ゴシック Pro R" pitchFamily="34" charset="-128"/>
              </a:rPr>
              <a:t>「電車の混雑について」寺田寅彦随筆集 第２巻（岩波文庫）より</a:t>
            </a:r>
            <a:endParaRPr lang="en-US" altLang="ja-JP" sz="1800" dirty="0" smtClean="0">
              <a:latin typeface="小塚ゴシック Pro R" pitchFamily="34" charset="-128"/>
              <a:ea typeface="小塚ゴシック Pro R" pitchFamily="34" charset="-128"/>
            </a:endParaRPr>
          </a:p>
        </p:txBody>
      </p:sp>
      <p:pic>
        <p:nvPicPr>
          <p:cNvPr id="1028" name="Picture 4" descr="http://kochi-bunkazaidan.or.jp/~bungaku/torahiko.syouzou.jpg"/>
          <p:cNvPicPr>
            <a:picLocks noChangeAspect="1" noChangeArrowheads="1"/>
          </p:cNvPicPr>
          <p:nvPr/>
        </p:nvPicPr>
        <p:blipFill>
          <a:blip r:embed="rId2" cstate="print"/>
          <a:srcRect/>
          <a:stretch>
            <a:fillRect/>
          </a:stretch>
        </p:blipFill>
        <p:spPr bwMode="auto">
          <a:xfrm>
            <a:off x="285720" y="2285992"/>
            <a:ext cx="1192704" cy="1714512"/>
          </a:xfrm>
          <a:prstGeom prst="rect">
            <a:avLst/>
          </a:prstGeom>
          <a:noFill/>
        </p:spPr>
      </p:pic>
      <p:sp>
        <p:nvSpPr>
          <p:cNvPr id="41" name="角丸四角形吹き出し 40"/>
          <p:cNvSpPr/>
          <p:nvPr/>
        </p:nvSpPr>
        <p:spPr>
          <a:xfrm>
            <a:off x="2000232" y="2500306"/>
            <a:ext cx="6929486" cy="1256585"/>
          </a:xfrm>
          <a:prstGeom prst="wedgeRoundRectCallout">
            <a:avLst>
              <a:gd name="adj1" fmla="val -57366"/>
              <a:gd name="adj2" fmla="val 384"/>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2200" dirty="0" smtClean="0">
                <a:solidFill>
                  <a:schemeClr val="tx1"/>
                </a:solidFill>
                <a:latin typeface="小塚ゴシック Pro R" pitchFamily="34" charset="-128"/>
                <a:ea typeface="小塚ゴシック Pro R" pitchFamily="34" charset="-128"/>
              </a:rPr>
              <a:t>混んでる電車のすぐ後に空いてる電車が来る</a:t>
            </a:r>
            <a:r>
              <a:rPr lang="en-US" altLang="ja-JP" sz="2200" dirty="0" smtClean="0">
                <a:solidFill>
                  <a:schemeClr val="tx1"/>
                </a:solidFill>
                <a:latin typeface="小塚ゴシック Pro R" pitchFamily="34" charset="-128"/>
                <a:ea typeface="小塚ゴシック Pro R" pitchFamily="34" charset="-128"/>
              </a:rPr>
              <a:t>…</a:t>
            </a:r>
            <a:r>
              <a:rPr kumimoji="1" lang="ja-JP" altLang="en-US" sz="2200" dirty="0" smtClean="0">
                <a:solidFill>
                  <a:schemeClr val="tx1"/>
                </a:solidFill>
                <a:latin typeface="小塚ゴシック Pro R" pitchFamily="34" charset="-128"/>
                <a:ea typeface="小塚ゴシック Pro R" pitchFamily="34" charset="-128"/>
              </a:rPr>
              <a:t>？</a:t>
            </a:r>
            <a:endParaRPr kumimoji="1" lang="en-US" altLang="ja-JP" sz="2200" dirty="0" smtClean="0">
              <a:solidFill>
                <a:schemeClr val="tx1"/>
              </a:solidFill>
              <a:latin typeface="小塚ゴシック Pro R" pitchFamily="34" charset="-128"/>
              <a:ea typeface="小塚ゴシック Pro R" pitchFamily="34" charset="-128"/>
            </a:endParaRPr>
          </a:p>
          <a:p>
            <a:pPr algn="ctr"/>
            <a:r>
              <a:rPr lang="ja-JP" altLang="en-US" sz="2200" dirty="0" smtClean="0">
                <a:solidFill>
                  <a:schemeClr val="tx1"/>
                </a:solidFill>
                <a:latin typeface="小塚ゴシック Pro R" pitchFamily="34" charset="-128"/>
                <a:ea typeface="小塚ゴシック Pro R" pitchFamily="34" charset="-128"/>
              </a:rPr>
              <a:t>何か法則性が</a:t>
            </a:r>
            <a:r>
              <a:rPr lang="en-US" altLang="ja-JP" sz="2200" dirty="0" smtClean="0">
                <a:solidFill>
                  <a:schemeClr val="tx1"/>
                </a:solidFill>
                <a:latin typeface="小塚ゴシック Pro R" pitchFamily="34" charset="-128"/>
                <a:ea typeface="小塚ゴシック Pro R" pitchFamily="34" charset="-128"/>
              </a:rPr>
              <a:t>…</a:t>
            </a:r>
            <a:r>
              <a:rPr lang="ja-JP" altLang="en-US" sz="2200" dirty="0" smtClean="0">
                <a:solidFill>
                  <a:schemeClr val="tx1"/>
                </a:solidFill>
                <a:latin typeface="小塚ゴシック Pro R" pitchFamily="34" charset="-128"/>
                <a:ea typeface="小塚ゴシック Pro R" pitchFamily="34" charset="-128"/>
              </a:rPr>
              <a:t>？</a:t>
            </a:r>
            <a:endParaRPr lang="en-US" altLang="ja-JP" sz="2200" dirty="0" smtClean="0">
              <a:solidFill>
                <a:schemeClr val="tx1"/>
              </a:solidFill>
              <a:latin typeface="小塚ゴシック Pro R" pitchFamily="34" charset="-128"/>
              <a:ea typeface="小塚ゴシック Pro R" pitchFamily="34" charset="-128"/>
            </a:endParaRPr>
          </a:p>
        </p:txBody>
      </p:sp>
      <p:pic>
        <p:nvPicPr>
          <p:cNvPr id="44" name="Picture 6" descr="C:\Users\Takuro Ueda\Dropbox\大学関連\卒業研究\中間発表\寺田モデル画面.png"/>
          <p:cNvPicPr>
            <a:picLocks noChangeAspect="1" noChangeArrowheads="1"/>
          </p:cNvPicPr>
          <p:nvPr/>
        </p:nvPicPr>
        <p:blipFill>
          <a:blip r:embed="rId3" cstate="print"/>
          <a:srcRect/>
          <a:stretch>
            <a:fillRect/>
          </a:stretch>
        </p:blipFill>
        <p:spPr bwMode="auto">
          <a:xfrm>
            <a:off x="214282" y="4714884"/>
            <a:ext cx="8714611" cy="1846977"/>
          </a:xfrm>
          <a:prstGeom prst="rect">
            <a:avLst/>
          </a:prstGeom>
          <a:noFill/>
        </p:spPr>
      </p:pic>
      <p:sp>
        <p:nvSpPr>
          <p:cNvPr id="45" name="テキスト ボックス 44"/>
          <p:cNvSpPr txBox="1"/>
          <p:nvPr/>
        </p:nvSpPr>
        <p:spPr>
          <a:xfrm>
            <a:off x="251520" y="4221088"/>
            <a:ext cx="6288901" cy="523220"/>
          </a:xfrm>
          <a:prstGeom prst="rect">
            <a:avLst/>
          </a:prstGeom>
          <a:noFill/>
        </p:spPr>
        <p:txBody>
          <a:bodyPr wrap="none" rtlCol="0">
            <a:spAutoFit/>
          </a:bodyPr>
          <a:lstStyle/>
          <a:p>
            <a:r>
              <a:rPr lang="ja-JP" altLang="en-US" sz="2800" dirty="0" smtClean="0">
                <a:latin typeface="小塚ゴシック Pro R" pitchFamily="34" charset="-128"/>
                <a:ea typeface="小塚ゴシック Pro R" pitchFamily="34" charset="-128"/>
              </a:rPr>
              <a:t>シミュレータで寺田寅彦モデルを再現</a:t>
            </a:r>
            <a:endParaRPr kumimoji="1" lang="ja-JP" altLang="en-US" sz="2800" dirty="0">
              <a:latin typeface="小塚ゴシック Pro R" pitchFamily="34" charset="-128"/>
              <a:ea typeface="小塚ゴシック Pro R" pitchFamily="34" charset="-128"/>
            </a:endParaRPr>
          </a:p>
        </p:txBody>
      </p:sp>
      <p:pic>
        <p:nvPicPr>
          <p:cNvPr id="4" name="Picture 2" descr="C:\Users\Takuro Ueda\Desktop\寺田モデル.png"/>
          <p:cNvPicPr>
            <a:picLocks noChangeAspect="1" noChangeArrowheads="1"/>
          </p:cNvPicPr>
          <p:nvPr/>
        </p:nvPicPr>
        <p:blipFill>
          <a:blip r:embed="rId4" cstate="print"/>
          <a:srcRect/>
          <a:stretch>
            <a:fillRect/>
          </a:stretch>
        </p:blipFill>
        <p:spPr bwMode="auto">
          <a:xfrm>
            <a:off x="214282" y="1643050"/>
            <a:ext cx="8715436" cy="46987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b="1" dirty="0" smtClean="0">
                <a:latin typeface="小塚ゴシック Pro R" pitchFamily="34" charset="-128"/>
                <a:ea typeface="小塚ゴシック Pro R" pitchFamily="34" charset="-128"/>
              </a:rPr>
              <a:t>利用不満度関数の定義</a:t>
            </a:r>
            <a:endParaRPr kumimoji="1" lang="ja-JP" altLang="en-US" sz="3600" b="1" dirty="0">
              <a:latin typeface="小塚ゴシック Pro R" pitchFamily="34" charset="-128"/>
              <a:ea typeface="小塚ゴシック Pro R" pitchFamily="34" charset="-128"/>
            </a:endParaRPr>
          </a:p>
        </p:txBody>
      </p:sp>
      <p:sp>
        <p:nvSpPr>
          <p:cNvPr id="3" name="コンテンツ プレースホルダ 2"/>
          <p:cNvSpPr>
            <a:spLocks noGrp="1"/>
          </p:cNvSpPr>
          <p:nvPr>
            <p:ph idx="1"/>
          </p:nvPr>
        </p:nvSpPr>
        <p:spPr>
          <a:xfrm>
            <a:off x="251520" y="1196751"/>
            <a:ext cx="8712968" cy="576065"/>
          </a:xfrm>
          <a:ln>
            <a:noFill/>
          </a:ln>
        </p:spPr>
        <p:txBody>
          <a:bodyPr/>
          <a:lstStyle/>
          <a:p>
            <a:pPr>
              <a:buNone/>
            </a:pPr>
            <a:r>
              <a:rPr lang="ja-JP" altLang="en-US" sz="2800" dirty="0" smtClean="0">
                <a:latin typeface="小塚ゴシック Pro R" pitchFamily="34" charset="-128"/>
                <a:ea typeface="小塚ゴシック Pro R" pitchFamily="34" charset="-128"/>
              </a:rPr>
              <a:t>利用者の不満度を表す関数 </a:t>
            </a:r>
            <a:r>
              <a:rPr lang="en-US" altLang="ja-JP" sz="2800" dirty="0" smtClean="0">
                <a:latin typeface="小塚ゴシック Pro R" pitchFamily="34" charset="-128"/>
                <a:ea typeface="小塚ゴシック Pro R" pitchFamily="34" charset="-128"/>
              </a:rPr>
              <a:t>U(t)</a:t>
            </a:r>
            <a:r>
              <a:rPr lang="ja-JP" altLang="en-US" sz="2800" dirty="0" err="1" smtClean="0">
                <a:latin typeface="小塚ゴシック Pro R" pitchFamily="34" charset="-128"/>
                <a:ea typeface="小塚ゴシック Pro R" pitchFamily="34" charset="-128"/>
              </a:rPr>
              <a:t>，</a:t>
            </a:r>
            <a:r>
              <a:rPr lang="ja-JP" altLang="en-US" sz="2800" dirty="0" smtClean="0">
                <a:latin typeface="小塚ゴシック Pro R" pitchFamily="34" charset="-128"/>
                <a:ea typeface="小塚ゴシック Pro R" pitchFamily="34" charset="-128"/>
              </a:rPr>
              <a:t>時刻 </a:t>
            </a:r>
            <a:r>
              <a:rPr lang="en-US" altLang="ja-JP" sz="2800" dirty="0" smtClean="0">
                <a:latin typeface="小塚ゴシック Pro R" pitchFamily="34" charset="-128"/>
                <a:ea typeface="小塚ゴシック Pro R" pitchFamily="34" charset="-128"/>
              </a:rPr>
              <a:t>t </a:t>
            </a:r>
            <a:r>
              <a:rPr lang="ja-JP" altLang="en-US" sz="2800" dirty="0" smtClean="0">
                <a:latin typeface="小塚ゴシック Pro R" pitchFamily="34" charset="-128"/>
                <a:ea typeface="小塚ゴシック Pro R" pitchFamily="34" charset="-128"/>
              </a:rPr>
              <a:t>を変数として，</a:t>
            </a:r>
            <a:endParaRPr lang="en-US" altLang="ja-JP" sz="2800" dirty="0" smtClean="0">
              <a:latin typeface="小塚ゴシック Pro R" pitchFamily="34" charset="-128"/>
              <a:ea typeface="小塚ゴシック Pro R" pitchFamily="34" charset="-128"/>
            </a:endParaRPr>
          </a:p>
          <a:p>
            <a:pPr>
              <a:buNone/>
            </a:pPr>
            <a:endParaRPr lang="en-US" altLang="ja-JP" sz="2800" dirty="0" smtClean="0">
              <a:latin typeface="小塚ゴシック Pro R" pitchFamily="34" charset="-128"/>
              <a:ea typeface="小塚ゴシック Pro R" pitchFamily="34" charset="-128"/>
            </a:endParaRPr>
          </a:p>
          <a:p>
            <a:pPr>
              <a:buNone/>
            </a:pPr>
            <a:endParaRPr lang="en-US" altLang="ja-JP" sz="2800" dirty="0" smtClean="0">
              <a:latin typeface="小塚ゴシック Pro R" pitchFamily="34" charset="-128"/>
              <a:ea typeface="小塚ゴシック Pro R" pitchFamily="34" charset="-128"/>
            </a:endParaRPr>
          </a:p>
          <a:p>
            <a:pPr>
              <a:buNone/>
            </a:pPr>
            <a:endParaRPr kumimoji="1" lang="en-US" altLang="ja-JP" sz="2800" dirty="0" smtClean="0"/>
          </a:p>
          <a:p>
            <a:pPr>
              <a:buNone/>
            </a:pPr>
            <a:endParaRPr lang="en-US" altLang="ja-JP" sz="2800" dirty="0" smtClean="0"/>
          </a:p>
          <a:p>
            <a:pPr>
              <a:buNone/>
            </a:pPr>
            <a:endParaRPr kumimoji="1" lang="en-US" altLang="ja-JP" sz="2800" dirty="0" smtClean="0"/>
          </a:p>
          <a:p>
            <a:pPr>
              <a:buNone/>
            </a:pPr>
            <a:endParaRPr lang="en-US" altLang="ja-JP" sz="2800" dirty="0" smtClean="0"/>
          </a:p>
          <a:p>
            <a:pPr>
              <a:buNone/>
            </a:pPr>
            <a:endParaRPr kumimoji="1" lang="en-US" altLang="ja-JP" sz="2800" dirty="0"/>
          </a:p>
        </p:txBody>
      </p:sp>
      <p:pic>
        <p:nvPicPr>
          <p:cNvPr id="2053" name="Picture 5"/>
          <p:cNvPicPr>
            <a:picLocks noChangeAspect="1" noChangeArrowheads="1"/>
          </p:cNvPicPr>
          <p:nvPr/>
        </p:nvPicPr>
        <p:blipFill>
          <a:blip r:embed="rId2" cstate="print"/>
          <a:srcRect/>
          <a:stretch>
            <a:fillRect/>
          </a:stretch>
        </p:blipFill>
        <p:spPr bwMode="auto">
          <a:xfrm>
            <a:off x="2627784" y="1772816"/>
            <a:ext cx="3857295" cy="864096"/>
          </a:xfrm>
          <a:prstGeom prst="rect">
            <a:avLst/>
          </a:prstGeom>
          <a:noFill/>
          <a:ln w="9525">
            <a:noFill/>
            <a:miter lim="800000"/>
            <a:headEnd/>
            <a:tailEnd/>
          </a:ln>
          <a:effectLst/>
        </p:spPr>
      </p:pic>
      <p:pic>
        <p:nvPicPr>
          <p:cNvPr id="2070" name="Picture 22"/>
          <p:cNvPicPr>
            <a:picLocks noChangeAspect="1" noChangeArrowheads="1"/>
          </p:cNvPicPr>
          <p:nvPr/>
        </p:nvPicPr>
        <p:blipFill>
          <a:blip r:embed="rId3" cstate="print"/>
          <a:srcRect/>
          <a:stretch>
            <a:fillRect/>
          </a:stretch>
        </p:blipFill>
        <p:spPr bwMode="auto">
          <a:xfrm>
            <a:off x="395536" y="2348880"/>
            <a:ext cx="15544883" cy="934547"/>
          </a:xfrm>
          <a:prstGeom prst="rect">
            <a:avLst/>
          </a:prstGeom>
          <a:noFill/>
          <a:ln w="9525">
            <a:noFill/>
            <a:miter lim="800000"/>
            <a:headEnd/>
            <a:tailEnd/>
          </a:ln>
          <a:effectLst/>
        </p:spPr>
      </p:pic>
      <p:pic>
        <p:nvPicPr>
          <p:cNvPr id="2071" name="Picture 23"/>
          <p:cNvPicPr>
            <a:picLocks noChangeAspect="1" noChangeArrowheads="1"/>
          </p:cNvPicPr>
          <p:nvPr/>
        </p:nvPicPr>
        <p:blipFill>
          <a:blip r:embed="rId4" cstate="print"/>
          <a:srcRect/>
          <a:stretch>
            <a:fillRect/>
          </a:stretch>
        </p:blipFill>
        <p:spPr bwMode="auto">
          <a:xfrm>
            <a:off x="827584" y="2852936"/>
            <a:ext cx="14203646" cy="853915"/>
          </a:xfrm>
          <a:prstGeom prst="rect">
            <a:avLst/>
          </a:prstGeom>
          <a:noFill/>
          <a:ln w="9525">
            <a:noFill/>
            <a:miter lim="800000"/>
            <a:headEnd/>
            <a:tailEnd/>
          </a:ln>
          <a:effectLst/>
        </p:spPr>
      </p:pic>
      <p:pic>
        <p:nvPicPr>
          <p:cNvPr id="2072" name="Picture 24"/>
          <p:cNvPicPr>
            <a:picLocks noChangeAspect="1" noChangeArrowheads="1"/>
          </p:cNvPicPr>
          <p:nvPr/>
        </p:nvPicPr>
        <p:blipFill>
          <a:blip r:embed="rId5" cstate="print"/>
          <a:srcRect/>
          <a:stretch>
            <a:fillRect/>
          </a:stretch>
        </p:blipFill>
        <p:spPr bwMode="auto">
          <a:xfrm>
            <a:off x="323528" y="3356992"/>
            <a:ext cx="16120483" cy="911669"/>
          </a:xfrm>
          <a:prstGeom prst="rect">
            <a:avLst/>
          </a:prstGeom>
          <a:noFill/>
          <a:ln w="9525">
            <a:noFill/>
            <a:miter lim="800000"/>
            <a:headEnd/>
            <a:tailEnd/>
          </a:ln>
          <a:effectLst/>
        </p:spPr>
      </p:pic>
      <p:pic>
        <p:nvPicPr>
          <p:cNvPr id="2073" name="Picture 25"/>
          <p:cNvPicPr>
            <a:picLocks noChangeAspect="1" noChangeArrowheads="1"/>
          </p:cNvPicPr>
          <p:nvPr/>
        </p:nvPicPr>
        <p:blipFill>
          <a:blip r:embed="rId6" cstate="print"/>
          <a:srcRect/>
          <a:stretch>
            <a:fillRect/>
          </a:stretch>
        </p:blipFill>
        <p:spPr bwMode="auto">
          <a:xfrm>
            <a:off x="827584" y="3861048"/>
            <a:ext cx="12887261" cy="774772"/>
          </a:xfrm>
          <a:prstGeom prst="rect">
            <a:avLst/>
          </a:prstGeom>
          <a:noFill/>
          <a:ln w="9525">
            <a:noFill/>
            <a:miter lim="800000"/>
            <a:headEnd/>
            <a:tailEnd/>
          </a:ln>
          <a:effectLst/>
        </p:spPr>
      </p:pic>
      <p:sp>
        <p:nvSpPr>
          <p:cNvPr id="33" name="コンテンツ プレースホルダ 2"/>
          <p:cNvSpPr txBox="1">
            <a:spLocks/>
          </p:cNvSpPr>
          <p:nvPr/>
        </p:nvSpPr>
        <p:spPr bwMode="auto">
          <a:xfrm>
            <a:off x="251520" y="4653136"/>
            <a:ext cx="4392488" cy="187220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1" lang="ja-JP" altLang="en-US" sz="2600" b="1" i="0" u="none" strike="noStrike" kern="0" cap="none" spc="0" normalizeH="0" baseline="0" noProof="0" dirty="0" smtClean="0">
                <a:ln>
                  <a:noFill/>
                </a:ln>
                <a:solidFill>
                  <a:schemeClr val="tx1"/>
                </a:solidFill>
                <a:effectLst/>
                <a:uLnTx/>
                <a:uFillTx/>
                <a:latin typeface="小塚ゴシック Pro R" pitchFamily="34" charset="-128"/>
                <a:ea typeface="小塚ゴシック Pro R" pitchFamily="34" charset="-128"/>
                <a:cs typeface="+mn-cs"/>
              </a:rPr>
              <a:t>不満度曲線 </a:t>
            </a:r>
            <a:r>
              <a:rPr kumimoji="1" lang="en-US" altLang="ja-JP" sz="1700" i="0" u="none" strike="noStrike" kern="0" cap="none" spc="0" normalizeH="0" baseline="0" noProof="0" dirty="0" smtClean="0">
                <a:ln>
                  <a:noFill/>
                </a:ln>
                <a:solidFill>
                  <a:schemeClr val="tx1"/>
                </a:solidFill>
                <a:effectLst/>
                <a:uLnTx/>
                <a:uFillTx/>
                <a:latin typeface="小塚ゴシック Pro R" pitchFamily="34" charset="-128"/>
                <a:ea typeface="小塚ゴシック Pro R" pitchFamily="34" charset="-128"/>
                <a:cs typeface="+mn-cs"/>
              </a:rPr>
              <a:t>U(t)</a:t>
            </a:r>
            <a:r>
              <a:rPr kumimoji="1" lang="ja-JP" altLang="en-US" sz="1700" i="0" u="none" strike="noStrike" kern="0" cap="none" spc="0" normalizeH="0" baseline="0" noProof="0" dirty="0" smtClean="0">
                <a:ln>
                  <a:noFill/>
                </a:ln>
                <a:solidFill>
                  <a:schemeClr val="tx1"/>
                </a:solidFill>
                <a:effectLst/>
                <a:uLnTx/>
                <a:uFillTx/>
                <a:latin typeface="小塚ゴシック Pro R" pitchFamily="34" charset="-128"/>
                <a:ea typeface="小塚ゴシック Pro R" pitchFamily="34" charset="-128"/>
                <a:cs typeface="+mn-cs"/>
              </a:rPr>
              <a:t>を</a:t>
            </a:r>
            <a:r>
              <a:rPr kumimoji="1" lang="en-US" altLang="ja-JP" sz="1700" i="0" u="none" strike="noStrike" kern="0" cap="none" spc="0" normalizeH="0" baseline="0" noProof="0" dirty="0" smtClean="0">
                <a:ln>
                  <a:noFill/>
                </a:ln>
                <a:solidFill>
                  <a:schemeClr val="tx1"/>
                </a:solidFill>
                <a:effectLst/>
                <a:uLnTx/>
                <a:uFillTx/>
                <a:latin typeface="小塚ゴシック Pro R" pitchFamily="34" charset="-128"/>
                <a:ea typeface="小塚ゴシック Pro R" pitchFamily="34" charset="-128"/>
                <a:cs typeface="+mn-cs"/>
              </a:rPr>
              <a:t>1</a:t>
            </a:r>
            <a:r>
              <a:rPr kumimoji="1" lang="ja-JP" altLang="en-US" sz="1700" i="0" u="none" strike="noStrike" kern="0" cap="none" spc="0" normalizeH="0" baseline="0" noProof="0" dirty="0" smtClean="0">
                <a:ln>
                  <a:noFill/>
                </a:ln>
                <a:solidFill>
                  <a:schemeClr val="tx1"/>
                </a:solidFill>
                <a:effectLst/>
                <a:uLnTx/>
                <a:uFillTx/>
                <a:latin typeface="小塚ゴシック Pro R" pitchFamily="34" charset="-128"/>
                <a:ea typeface="小塚ゴシック Pro R" pitchFamily="34" charset="-128"/>
                <a:cs typeface="+mn-cs"/>
              </a:rPr>
              <a:t>分ごとにプロット</a:t>
            </a:r>
            <a:endParaRPr kumimoji="1" lang="en-US" altLang="ja-JP" sz="1700" i="0" u="none" strike="noStrike" kern="0" cap="none" spc="0" normalizeH="0" baseline="0" noProof="0" dirty="0" smtClean="0">
              <a:ln>
                <a:noFill/>
              </a:ln>
              <a:solidFill>
                <a:schemeClr val="tx1"/>
              </a:solidFill>
              <a:effectLst/>
              <a:uLnTx/>
              <a:uFillTx/>
              <a:latin typeface="小塚ゴシック Pro R" pitchFamily="34" charset="-128"/>
              <a:ea typeface="小塚ゴシック Pro R" pitchFamily="34" charset="-128"/>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lang="ja-JP" altLang="en-US" sz="2000" kern="0" dirty="0" smtClean="0">
                <a:latin typeface="小塚ゴシック Pro R" pitchFamily="34" charset="-128"/>
                <a:ea typeface="小塚ゴシック Pro R" pitchFamily="34" charset="-128"/>
              </a:rPr>
              <a:t>　ピーク値，合計値</a:t>
            </a:r>
            <a:r>
              <a:rPr lang="en-US" altLang="ja-JP" sz="2000" kern="0" dirty="0" smtClean="0">
                <a:latin typeface="小塚ゴシック Pro R" pitchFamily="34" charset="-128"/>
                <a:ea typeface="小塚ゴシック Pro R" pitchFamily="34" charset="-128"/>
              </a:rPr>
              <a:t>(</a:t>
            </a:r>
            <a:r>
              <a:rPr lang="ja-JP" altLang="en-US" sz="2000" kern="0" dirty="0" smtClean="0">
                <a:latin typeface="小塚ゴシック Pro R" pitchFamily="34" charset="-128"/>
                <a:ea typeface="小塚ゴシック Pro R" pitchFamily="34" charset="-128"/>
              </a:rPr>
              <a:t>積分値</a:t>
            </a:r>
            <a:r>
              <a:rPr lang="en-US" altLang="ja-JP" sz="2000" kern="0" dirty="0" smtClean="0">
                <a:latin typeface="小塚ゴシック Pro R" pitchFamily="34" charset="-128"/>
                <a:ea typeface="小塚ゴシック Pro R" pitchFamily="34" charset="-128"/>
              </a:rPr>
              <a:t>)</a:t>
            </a:r>
            <a:r>
              <a:rPr lang="ja-JP" altLang="en-US" sz="2000" kern="0" dirty="0" smtClean="0">
                <a:latin typeface="小塚ゴシック Pro R" pitchFamily="34" charset="-128"/>
                <a:ea typeface="小塚ゴシック Pro R" pitchFamily="34" charset="-128"/>
              </a:rPr>
              <a:t>を評価</a:t>
            </a:r>
            <a:endParaRPr lang="en-US" altLang="ja-JP" sz="2000" kern="0" dirty="0" smtClean="0">
              <a:latin typeface="小塚ゴシック Pro R" pitchFamily="34" charset="-128"/>
              <a:ea typeface="小塚ゴシック Pro R" pitchFamily="34" charset="-128"/>
            </a:endParaRP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1" lang="en-US" altLang="ja-JP" sz="2400" b="0" i="0" u="none" strike="noStrike" kern="0" cap="none" spc="0" normalizeH="0" baseline="0" noProof="0" dirty="0" smtClean="0">
                <a:ln>
                  <a:noFill/>
                </a:ln>
                <a:solidFill>
                  <a:schemeClr val="tx1"/>
                </a:solidFill>
                <a:effectLst/>
                <a:uLnTx/>
                <a:uFillTx/>
                <a:latin typeface="小塚ゴシック Pro R" pitchFamily="34" charset="-128"/>
                <a:ea typeface="小塚ゴシック Pro R" pitchFamily="34" charset="-128"/>
                <a:cs typeface="+mn-cs"/>
              </a:rPr>
              <a:t>2</a:t>
            </a:r>
            <a:r>
              <a:rPr kumimoji="1" lang="ja-JP" altLang="en-US" sz="2400" b="0" i="0" u="none" strike="noStrike" kern="0" cap="none" spc="0" normalizeH="0" baseline="0" noProof="0" dirty="0" smtClean="0">
                <a:ln>
                  <a:noFill/>
                </a:ln>
                <a:solidFill>
                  <a:schemeClr val="tx1"/>
                </a:solidFill>
                <a:effectLst/>
                <a:uLnTx/>
                <a:uFillTx/>
                <a:latin typeface="小塚ゴシック Pro R" pitchFamily="34" charset="-128"/>
                <a:ea typeface="小塚ゴシック Pro R" pitchFamily="34" charset="-128"/>
                <a:cs typeface="+mn-cs"/>
              </a:rPr>
              <a:t>分間隔の放射線</a:t>
            </a:r>
            <a:endParaRPr kumimoji="1" lang="en-US" altLang="ja-JP" sz="2400" b="0" i="0" u="none" strike="noStrike" kern="0" cap="none" spc="0" normalizeH="0" baseline="0" noProof="0" dirty="0" smtClean="0">
              <a:ln>
                <a:noFill/>
              </a:ln>
              <a:solidFill>
                <a:schemeClr val="tx1"/>
              </a:solidFill>
              <a:effectLst/>
              <a:uLnTx/>
              <a:uFillTx/>
              <a:latin typeface="小塚ゴシック Pro R" pitchFamily="34" charset="-128"/>
              <a:ea typeface="小塚ゴシック Pro R" pitchFamily="34" charset="-128"/>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lang="ja-JP" altLang="en-US" sz="2400" kern="0" dirty="0" smtClean="0">
                <a:latin typeface="小塚ゴシック Pro R" pitchFamily="34" charset="-128"/>
                <a:ea typeface="小塚ゴシック Pro R" pitchFamily="34" charset="-128"/>
              </a:rPr>
              <a:t>とある列車を</a:t>
            </a:r>
            <a:r>
              <a:rPr lang="en-US" altLang="ja-JP" sz="2400" kern="0" dirty="0" smtClean="0">
                <a:latin typeface="小塚ゴシック Pro R" pitchFamily="34" charset="-128"/>
                <a:ea typeface="小塚ゴシック Pro R" pitchFamily="34" charset="-128"/>
              </a:rPr>
              <a:t>B</a:t>
            </a:r>
            <a:r>
              <a:rPr lang="ja-JP" altLang="en-US" sz="2400" kern="0" dirty="0" smtClean="0">
                <a:latin typeface="小塚ゴシック Pro R" pitchFamily="34" charset="-128"/>
                <a:ea typeface="小塚ゴシック Pro R" pitchFamily="34" charset="-128"/>
              </a:rPr>
              <a:t>駅で</a:t>
            </a:r>
            <a:r>
              <a:rPr lang="en-US" altLang="ja-JP" sz="2400" kern="0" dirty="0" smtClean="0">
                <a:latin typeface="小塚ゴシック Pro R" pitchFamily="34" charset="-128"/>
                <a:ea typeface="小塚ゴシック Pro R" pitchFamily="34" charset="-128"/>
              </a:rPr>
              <a:t>30</a:t>
            </a:r>
            <a:r>
              <a:rPr lang="ja-JP" altLang="en-US" sz="2400" kern="0" dirty="0" smtClean="0">
                <a:latin typeface="小塚ゴシック Pro R" pitchFamily="34" charset="-128"/>
                <a:ea typeface="小塚ゴシック Pro R" pitchFamily="34" charset="-128"/>
              </a:rPr>
              <a:t>秒遅れ</a:t>
            </a:r>
            <a:endParaRPr kumimoji="1" lang="en-US" altLang="ja-JP" sz="2400" b="0" i="0" u="none" strike="noStrike" kern="0" cap="none" spc="0" normalizeH="0" baseline="0" noProof="0" dirty="0" smtClean="0">
              <a:ln>
                <a:noFill/>
              </a:ln>
              <a:solidFill>
                <a:schemeClr val="tx1"/>
              </a:solidFill>
              <a:effectLst/>
              <a:uLnTx/>
              <a:uFillTx/>
              <a:latin typeface="小塚ゴシック Pro R" pitchFamily="34" charset="-128"/>
              <a:ea typeface="小塚ゴシック Pro R" pitchFamily="34" charset="-128"/>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1" lang="en-US" altLang="ja-JP" sz="2800" b="0" i="0" u="none" strike="noStrike" kern="0" cap="none" spc="0" normalizeH="0" baseline="0" noProof="0" dirty="0" smtClean="0">
              <a:ln>
                <a:noFill/>
              </a:ln>
              <a:solidFill>
                <a:schemeClr val="tx1"/>
              </a:solidFill>
              <a:effectLst/>
              <a:uLnTx/>
              <a:uFillTx/>
              <a:latin typeface="小塚ゴシック Pro R" pitchFamily="34" charset="-128"/>
              <a:ea typeface="小塚ゴシック Pro R" pitchFamily="34" charset="-128"/>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1" lang="en-US" altLang="ja-JP" sz="2800" b="0" i="0" u="none" strike="noStrike" kern="0" cap="none" spc="0" normalizeH="0" baseline="0" noProof="0" dirty="0" smtClean="0">
              <a:ln>
                <a:noFill/>
              </a:ln>
              <a:solidFill>
                <a:schemeClr val="tx1"/>
              </a:solidFill>
              <a:effectLst/>
              <a:uLnTx/>
              <a:uFillTx/>
              <a:latin typeface="小塚ゴシック Pro R" pitchFamily="34" charset="-128"/>
              <a:ea typeface="小塚ゴシック Pro R" pitchFamily="34" charset="-128"/>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1" lang="en-US" altLang="ja-JP"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1" lang="en-US" altLang="ja-JP"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1" lang="en-US" altLang="ja-JP"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1" lang="en-US" altLang="ja-JP"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1" lang="en-US" altLang="ja-JP" sz="2800" b="0" i="0" u="none" strike="noStrike" kern="0" cap="none" spc="0" normalizeH="0" baseline="0" noProof="0" dirty="0">
              <a:ln>
                <a:noFill/>
              </a:ln>
              <a:solidFill>
                <a:schemeClr val="tx1"/>
              </a:solidFill>
              <a:effectLst/>
              <a:uLnTx/>
              <a:uFillTx/>
              <a:latin typeface="+mn-lt"/>
              <a:ea typeface="+mn-ea"/>
              <a:cs typeface="+mn-cs"/>
            </a:endParaRPr>
          </a:p>
        </p:txBody>
      </p:sp>
      <p:pic>
        <p:nvPicPr>
          <p:cNvPr id="2076" name="Picture 28"/>
          <p:cNvPicPr>
            <a:picLocks noChangeAspect="1" noChangeArrowheads="1"/>
          </p:cNvPicPr>
          <p:nvPr/>
        </p:nvPicPr>
        <p:blipFill>
          <a:blip r:embed="rId7" cstate="print"/>
          <a:srcRect/>
          <a:stretch>
            <a:fillRect/>
          </a:stretch>
        </p:blipFill>
        <p:spPr bwMode="auto">
          <a:xfrm>
            <a:off x="4572000" y="4509120"/>
            <a:ext cx="4392488" cy="215048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b="1" dirty="0" smtClean="0">
                <a:latin typeface="小塚ゴシック Pro R" pitchFamily="34" charset="-128"/>
                <a:ea typeface="小塚ゴシック Pro R" pitchFamily="34" charset="-128"/>
              </a:rPr>
              <a:t>ダイヤ</a:t>
            </a:r>
            <a:r>
              <a:rPr lang="ja-JP" altLang="en-US" sz="3600" b="1" dirty="0" smtClean="0">
                <a:latin typeface="小塚ゴシック Pro R" pitchFamily="34" charset="-128"/>
                <a:ea typeface="小塚ゴシック Pro R" pitchFamily="34" charset="-128"/>
              </a:rPr>
              <a:t>乱れを抑える</a:t>
            </a:r>
            <a:r>
              <a:rPr kumimoji="1" lang="ja-JP" altLang="en-US" sz="3600" b="1" dirty="0" smtClean="0">
                <a:latin typeface="小塚ゴシック Pro R" pitchFamily="34" charset="-128"/>
                <a:ea typeface="小塚ゴシック Pro R" pitchFamily="34" charset="-128"/>
              </a:rPr>
              <a:t>手法</a:t>
            </a:r>
            <a:endParaRPr kumimoji="1" lang="ja-JP" altLang="en-US" sz="3600" b="1" dirty="0">
              <a:latin typeface="小塚ゴシック Pro R" pitchFamily="34" charset="-128"/>
              <a:ea typeface="小塚ゴシック Pro R" pitchFamily="34" charset="-128"/>
            </a:endParaRPr>
          </a:p>
        </p:txBody>
      </p:sp>
      <p:sp>
        <p:nvSpPr>
          <p:cNvPr id="37" name="正方形/長方形 36"/>
          <p:cNvSpPr/>
          <p:nvPr/>
        </p:nvSpPr>
        <p:spPr>
          <a:xfrm>
            <a:off x="251520" y="1268760"/>
            <a:ext cx="8640960" cy="954107"/>
          </a:xfrm>
          <a:prstGeom prst="rect">
            <a:avLst/>
          </a:prstGeom>
        </p:spPr>
        <p:txBody>
          <a:bodyPr wrap="square">
            <a:spAutoFit/>
          </a:bodyPr>
          <a:lstStyle/>
          <a:p>
            <a:pPr>
              <a:buNone/>
            </a:pPr>
            <a:r>
              <a:rPr lang="ja-JP" altLang="en-US" sz="2800" dirty="0" smtClean="0">
                <a:latin typeface="小塚ゴシック Pro R" pitchFamily="34" charset="-128"/>
                <a:ea typeface="小塚ゴシック Pro R" pitchFamily="34" charset="-128"/>
              </a:rPr>
              <a:t>とある列車に遅れが生じたとき，前を走る列車を</a:t>
            </a:r>
            <a:r>
              <a:rPr lang="en-US" altLang="ja-JP" sz="2800" dirty="0" smtClean="0">
                <a:latin typeface="小塚ゴシック Pro R" pitchFamily="34" charset="-128"/>
                <a:ea typeface="小塚ゴシック Pro R" pitchFamily="34" charset="-128"/>
              </a:rPr>
              <a:t/>
            </a:r>
            <a:br>
              <a:rPr lang="en-US" altLang="ja-JP" sz="2800" dirty="0" smtClean="0">
                <a:latin typeface="小塚ゴシック Pro R" pitchFamily="34" charset="-128"/>
                <a:ea typeface="小塚ゴシック Pro R" pitchFamily="34" charset="-128"/>
              </a:rPr>
            </a:br>
            <a:r>
              <a:rPr lang="ja-JP" altLang="en-US" sz="2800" dirty="0" smtClean="0">
                <a:latin typeface="小塚ゴシック Pro R" pitchFamily="34" charset="-128"/>
                <a:ea typeface="小塚ゴシック Pro R" pitchFamily="34" charset="-128"/>
              </a:rPr>
              <a:t>意図的に遅らせ，列車の間隔を保つ（</a:t>
            </a:r>
            <a:r>
              <a:rPr lang="ja-JP" altLang="en-US" sz="2800" dirty="0" smtClean="0">
                <a:solidFill>
                  <a:srgbClr val="0070C0"/>
                </a:solidFill>
                <a:latin typeface="小塚ゴシック Pro R" pitchFamily="34" charset="-128"/>
                <a:ea typeface="小塚ゴシック Pro R" pitchFamily="34" charset="-128"/>
              </a:rPr>
              <a:t>時間調整</a:t>
            </a:r>
            <a:r>
              <a:rPr lang="ja-JP" altLang="en-US" sz="2800" dirty="0" smtClean="0">
                <a:latin typeface="小塚ゴシック Pro R" pitchFamily="34" charset="-128"/>
                <a:ea typeface="小塚ゴシック Pro R" pitchFamily="34" charset="-128"/>
              </a:rPr>
              <a:t>）</a:t>
            </a:r>
            <a:endParaRPr lang="ja-JP" altLang="en-US" sz="2800" dirty="0">
              <a:latin typeface="小塚ゴシック Pro R" pitchFamily="34" charset="-128"/>
              <a:ea typeface="小塚ゴシック Pro R" pitchFamily="34" charset="-128"/>
            </a:endParaRPr>
          </a:p>
        </p:txBody>
      </p:sp>
      <p:pic>
        <p:nvPicPr>
          <p:cNvPr id="9218" name="Picture 2"/>
          <p:cNvPicPr>
            <a:picLocks noChangeAspect="1" noChangeArrowheads="1"/>
          </p:cNvPicPr>
          <p:nvPr/>
        </p:nvPicPr>
        <p:blipFill>
          <a:blip r:embed="rId2" cstate="print"/>
          <a:srcRect/>
          <a:stretch>
            <a:fillRect/>
          </a:stretch>
        </p:blipFill>
        <p:spPr bwMode="auto">
          <a:xfrm>
            <a:off x="323528" y="2276872"/>
            <a:ext cx="8424936" cy="1286707"/>
          </a:xfrm>
          <a:prstGeom prst="rect">
            <a:avLst/>
          </a:prstGeom>
          <a:noFill/>
          <a:ln w="9525">
            <a:noFill/>
            <a:miter lim="800000"/>
            <a:headEnd/>
            <a:tailEnd/>
          </a:ln>
          <a:effectLst/>
        </p:spPr>
      </p:pic>
      <p:sp>
        <p:nvSpPr>
          <p:cNvPr id="35" name="正方形/長方形 34"/>
          <p:cNvSpPr/>
          <p:nvPr/>
        </p:nvSpPr>
        <p:spPr>
          <a:xfrm>
            <a:off x="251520" y="3861048"/>
            <a:ext cx="8640960" cy="2677656"/>
          </a:xfrm>
          <a:prstGeom prst="rect">
            <a:avLst/>
          </a:prstGeom>
        </p:spPr>
        <p:txBody>
          <a:bodyPr wrap="square">
            <a:spAutoFit/>
          </a:bodyPr>
          <a:lstStyle/>
          <a:p>
            <a:pPr>
              <a:buNone/>
            </a:pPr>
            <a:r>
              <a:rPr lang="ja-JP" altLang="en-US" sz="2800" b="1" dirty="0" smtClean="0">
                <a:latin typeface="小塚ゴシック Pro R" pitchFamily="34" charset="-128"/>
                <a:ea typeface="小塚ゴシック Pro R" pitchFamily="34" charset="-128"/>
              </a:rPr>
              <a:t>何台の列車を調整すべきか</a:t>
            </a:r>
            <a:endParaRPr lang="en-US" altLang="ja-JP" sz="2800" b="1" dirty="0" smtClean="0">
              <a:latin typeface="小塚ゴシック Pro R" pitchFamily="34" charset="-128"/>
              <a:ea typeface="小塚ゴシック Pro R" pitchFamily="34" charset="-128"/>
            </a:endParaRPr>
          </a:p>
          <a:p>
            <a:pPr>
              <a:buNone/>
            </a:pPr>
            <a:r>
              <a:rPr lang="ja-JP" altLang="en-US" sz="2800" b="1" dirty="0" smtClean="0">
                <a:latin typeface="小塚ゴシック Pro R" pitchFamily="34" charset="-128"/>
                <a:ea typeface="小塚ゴシック Pro R" pitchFamily="34" charset="-128"/>
              </a:rPr>
              <a:t>　</a:t>
            </a:r>
            <a:r>
              <a:rPr lang="ja-JP" altLang="en-US" sz="2800" dirty="0" smtClean="0">
                <a:latin typeface="小塚ゴシック Pro R" pitchFamily="34" charset="-128"/>
                <a:ea typeface="小塚ゴシック Pro R" pitchFamily="34" charset="-128"/>
              </a:rPr>
              <a:t>今回は</a:t>
            </a:r>
            <a:r>
              <a:rPr lang="en-US" altLang="ja-JP" sz="2800" dirty="0" smtClean="0">
                <a:latin typeface="小塚ゴシック Pro R" pitchFamily="34" charset="-128"/>
                <a:ea typeface="小塚ゴシック Pro R" pitchFamily="34" charset="-128"/>
              </a:rPr>
              <a:t>1</a:t>
            </a:r>
            <a:r>
              <a:rPr lang="ja-JP" altLang="en-US" sz="2800" dirty="0" smtClean="0">
                <a:latin typeface="小塚ゴシック Pro R" pitchFamily="34" charset="-128"/>
                <a:ea typeface="小塚ゴシック Pro R" pitchFamily="34" charset="-128"/>
              </a:rPr>
              <a:t>台，</a:t>
            </a:r>
            <a:r>
              <a:rPr lang="en-US" altLang="ja-JP" sz="2800" dirty="0" smtClean="0">
                <a:latin typeface="小塚ゴシック Pro R" pitchFamily="34" charset="-128"/>
                <a:ea typeface="小塚ゴシック Pro R" pitchFamily="34" charset="-128"/>
              </a:rPr>
              <a:t>2</a:t>
            </a:r>
            <a:r>
              <a:rPr lang="ja-JP" altLang="en-US" sz="2800" dirty="0" smtClean="0">
                <a:latin typeface="小塚ゴシック Pro R" pitchFamily="34" charset="-128"/>
                <a:ea typeface="小塚ゴシック Pro R" pitchFamily="34" charset="-128"/>
              </a:rPr>
              <a:t>台，</a:t>
            </a:r>
            <a:r>
              <a:rPr lang="en-US" altLang="ja-JP" sz="2800" dirty="0" smtClean="0">
                <a:latin typeface="小塚ゴシック Pro R" pitchFamily="34" charset="-128"/>
                <a:ea typeface="小塚ゴシック Pro R" pitchFamily="34" charset="-128"/>
              </a:rPr>
              <a:t>3</a:t>
            </a:r>
            <a:r>
              <a:rPr lang="ja-JP" altLang="en-US" sz="2800" dirty="0" smtClean="0">
                <a:latin typeface="小塚ゴシック Pro R" pitchFamily="34" charset="-128"/>
                <a:ea typeface="小塚ゴシック Pro R" pitchFamily="34" charset="-128"/>
              </a:rPr>
              <a:t>台の場合を計算</a:t>
            </a:r>
            <a:endParaRPr lang="en-US" altLang="ja-JP" sz="2800" dirty="0" smtClean="0">
              <a:latin typeface="小塚ゴシック Pro R" pitchFamily="34" charset="-128"/>
              <a:ea typeface="小塚ゴシック Pro R" pitchFamily="34" charset="-128"/>
            </a:endParaRPr>
          </a:p>
          <a:p>
            <a:pPr>
              <a:buNone/>
            </a:pPr>
            <a:endParaRPr lang="en-US" altLang="ja-JP" sz="2800" b="1" dirty="0" smtClean="0">
              <a:latin typeface="小塚ゴシック Pro R" pitchFamily="34" charset="-128"/>
              <a:ea typeface="小塚ゴシック Pro R" pitchFamily="34" charset="-128"/>
            </a:endParaRPr>
          </a:p>
          <a:p>
            <a:pPr>
              <a:buNone/>
            </a:pPr>
            <a:r>
              <a:rPr lang="ja-JP" altLang="en-US" sz="2800" b="1" dirty="0" smtClean="0">
                <a:latin typeface="小塚ゴシック Pro R" pitchFamily="34" charset="-128"/>
                <a:ea typeface="小塚ゴシック Pro R" pitchFamily="34" charset="-128"/>
              </a:rPr>
              <a:t>どれだけ調整すべきか</a:t>
            </a:r>
            <a:endParaRPr lang="en-US" altLang="ja-JP" sz="2800" b="1" dirty="0" smtClean="0">
              <a:latin typeface="小塚ゴシック Pro R" pitchFamily="34" charset="-128"/>
              <a:ea typeface="小塚ゴシック Pro R" pitchFamily="34" charset="-128"/>
            </a:endParaRPr>
          </a:p>
          <a:p>
            <a:pPr>
              <a:buNone/>
            </a:pPr>
            <a:r>
              <a:rPr lang="ja-JP" altLang="en-US" sz="2800" dirty="0" smtClean="0">
                <a:latin typeface="小塚ゴシック Pro R" pitchFamily="34" charset="-128"/>
                <a:ea typeface="小塚ゴシック Pro R" pitchFamily="34" charset="-128"/>
              </a:rPr>
              <a:t>　</a:t>
            </a:r>
            <a:r>
              <a:rPr lang="en-US" altLang="ja-JP" sz="2800" dirty="0" smtClean="0">
                <a:latin typeface="小塚ゴシック Pro R" pitchFamily="34" charset="-128"/>
                <a:ea typeface="小塚ゴシック Pro R" pitchFamily="34" charset="-128"/>
              </a:rPr>
              <a:t>T</a:t>
            </a:r>
            <a:r>
              <a:rPr lang="en-US" altLang="ja-JP" sz="2400" dirty="0" smtClean="0">
                <a:latin typeface="小塚ゴシック Pro R" pitchFamily="34" charset="-128"/>
                <a:ea typeface="小塚ゴシック Pro R" pitchFamily="34" charset="-128"/>
              </a:rPr>
              <a:t>i</a:t>
            </a:r>
            <a:r>
              <a:rPr lang="ja-JP" altLang="en-US" sz="2800" dirty="0" smtClean="0">
                <a:latin typeface="小塚ゴシック Pro R" pitchFamily="34" charset="-128"/>
                <a:ea typeface="小塚ゴシック Pro R" pitchFamily="34" charset="-128"/>
              </a:rPr>
              <a:t>列車が</a:t>
            </a:r>
            <a:r>
              <a:rPr lang="en-US" altLang="ja-JP" sz="2800" dirty="0" smtClean="0">
                <a:latin typeface="小塚ゴシック Pro R" pitchFamily="34" charset="-128"/>
                <a:ea typeface="小塚ゴシック Pro R" pitchFamily="34" charset="-128"/>
              </a:rPr>
              <a:t>D</a:t>
            </a:r>
            <a:r>
              <a:rPr lang="ja-JP" altLang="en-US" sz="2800" dirty="0" err="1" smtClean="0">
                <a:latin typeface="小塚ゴシック Pro R" pitchFamily="34" charset="-128"/>
                <a:ea typeface="小塚ゴシック Pro R" pitchFamily="34" charset="-128"/>
              </a:rPr>
              <a:t>だけ</a:t>
            </a:r>
            <a:r>
              <a:rPr lang="ja-JP" altLang="en-US" sz="2800" dirty="0" smtClean="0">
                <a:latin typeface="小塚ゴシック Pro R" pitchFamily="34" charset="-128"/>
                <a:ea typeface="小塚ゴシック Pro R" pitchFamily="34" charset="-128"/>
              </a:rPr>
              <a:t>遅れたとして，</a:t>
            </a:r>
            <a:r>
              <a:rPr lang="en-US" altLang="ja-JP" sz="2800" dirty="0" smtClean="0">
                <a:latin typeface="小塚ゴシック Pro R" pitchFamily="34" charset="-128"/>
                <a:ea typeface="小塚ゴシック Pro R" pitchFamily="34" charset="-128"/>
              </a:rPr>
              <a:t>1</a:t>
            </a:r>
            <a:r>
              <a:rPr lang="ja-JP" altLang="en-US" sz="2800" dirty="0" smtClean="0">
                <a:latin typeface="小塚ゴシック Pro R" pitchFamily="34" charset="-128"/>
                <a:ea typeface="小塚ゴシック Pro R" pitchFamily="34" charset="-128"/>
              </a:rPr>
              <a:t>台の列車につき，</a:t>
            </a:r>
            <a:endParaRPr lang="en-US" altLang="ja-JP" sz="2800" dirty="0" smtClean="0">
              <a:latin typeface="小塚ゴシック Pro R" pitchFamily="34" charset="-128"/>
              <a:ea typeface="小塚ゴシック Pro R" pitchFamily="34" charset="-128"/>
            </a:endParaRPr>
          </a:p>
          <a:p>
            <a:pPr>
              <a:buNone/>
            </a:pPr>
            <a:r>
              <a:rPr lang="ja-JP" altLang="en-US" sz="2800" dirty="0" smtClean="0">
                <a:latin typeface="小塚ゴシック Pro R" pitchFamily="34" charset="-128"/>
                <a:ea typeface="小塚ゴシック Pro R" pitchFamily="34" charset="-128"/>
              </a:rPr>
              <a:t>　</a:t>
            </a:r>
            <a:r>
              <a:rPr lang="en-US" altLang="ja-JP" sz="2800" dirty="0" smtClean="0">
                <a:latin typeface="小塚ゴシック Pro R" pitchFamily="34" charset="-128"/>
                <a:ea typeface="小塚ゴシック Pro R" pitchFamily="34" charset="-128"/>
              </a:rPr>
              <a:t>0.1D, 0.2D, 0.3D … 1.0D</a:t>
            </a:r>
            <a:r>
              <a:rPr lang="ja-JP" altLang="en-US" sz="2800" dirty="0" smtClean="0">
                <a:latin typeface="小塚ゴシック Pro R" pitchFamily="34" charset="-128"/>
                <a:ea typeface="小塚ゴシック Pro R" pitchFamily="34" charset="-128"/>
              </a:rPr>
              <a:t>まで，</a:t>
            </a:r>
            <a:r>
              <a:rPr lang="en-US" altLang="ja-JP" sz="2800" dirty="0" smtClean="0">
                <a:latin typeface="小塚ゴシック Pro R" pitchFamily="34" charset="-128"/>
                <a:ea typeface="小塚ゴシック Pro R" pitchFamily="34" charset="-128"/>
              </a:rPr>
              <a:t>10</a:t>
            </a:r>
            <a:r>
              <a:rPr lang="ja-JP" altLang="en-US" sz="2800" dirty="0" smtClean="0">
                <a:latin typeface="小塚ゴシック Pro R" pitchFamily="34" charset="-128"/>
                <a:ea typeface="小塚ゴシック Pro R" pitchFamily="34" charset="-128"/>
              </a:rPr>
              <a:t>通りを計算</a:t>
            </a:r>
            <a:endParaRPr lang="en-US" altLang="ja-JP" sz="2800" dirty="0" smtClean="0">
              <a:latin typeface="小塚ゴシック Pro R" pitchFamily="34" charset="-128"/>
              <a:ea typeface="小塚ゴシック Pro R" pitchFamily="34"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b="1" dirty="0" smtClean="0">
                <a:latin typeface="小塚ゴシック Pro R" pitchFamily="34" charset="-128"/>
                <a:ea typeface="小塚ゴシック Pro R" pitchFamily="34" charset="-128"/>
              </a:rPr>
              <a:t>放射線の</a:t>
            </a:r>
            <a:r>
              <a:rPr lang="en-US" altLang="ja-JP" sz="3600" b="1" dirty="0" smtClean="0">
                <a:latin typeface="小塚ゴシック Pro R" pitchFamily="34" charset="-128"/>
                <a:ea typeface="小塚ゴシック Pro R" pitchFamily="34" charset="-128"/>
              </a:rPr>
              <a:t>2</a:t>
            </a:r>
            <a:r>
              <a:rPr lang="ja-JP" altLang="en-US" sz="3600" b="1" dirty="0" smtClean="0">
                <a:latin typeface="小塚ゴシック Pro R" pitchFamily="34" charset="-128"/>
                <a:ea typeface="小塚ゴシック Pro R" pitchFamily="34" charset="-128"/>
              </a:rPr>
              <a:t>分間隔ダイヤ</a:t>
            </a:r>
            <a:endParaRPr kumimoji="1" lang="ja-JP" altLang="en-US" sz="3600" b="1" dirty="0">
              <a:latin typeface="小塚ゴシック Pro R" pitchFamily="34" charset="-128"/>
              <a:ea typeface="小塚ゴシック Pro R" pitchFamily="34" charset="-128"/>
            </a:endParaRPr>
          </a:p>
        </p:txBody>
      </p:sp>
      <p:sp>
        <p:nvSpPr>
          <p:cNvPr id="3" name="コンテンツ プレースホルダ 2"/>
          <p:cNvSpPr>
            <a:spLocks noGrp="1"/>
          </p:cNvSpPr>
          <p:nvPr>
            <p:ph idx="1"/>
          </p:nvPr>
        </p:nvSpPr>
        <p:spPr>
          <a:xfrm>
            <a:off x="179512" y="1124744"/>
            <a:ext cx="4536504" cy="2160240"/>
          </a:xfrm>
        </p:spPr>
        <p:txBody>
          <a:bodyPr/>
          <a:lstStyle/>
          <a:p>
            <a:pPr>
              <a:buNone/>
            </a:pPr>
            <a:r>
              <a:rPr lang="ja-JP" altLang="en-US" sz="2400" dirty="0" smtClean="0">
                <a:uFill>
                  <a:solidFill>
                    <a:schemeClr val="tx1">
                      <a:lumMod val="50000"/>
                      <a:lumOff val="50000"/>
                    </a:schemeClr>
                  </a:solidFill>
                </a:uFill>
                <a:latin typeface="小塚ゴシック Pro R" pitchFamily="34" charset="-128"/>
                <a:ea typeface="小塚ゴシック Pro R" pitchFamily="34" charset="-128"/>
              </a:rPr>
              <a:t>仮定</a:t>
            </a:r>
            <a:r>
              <a:rPr lang="en-US" altLang="ja-JP" sz="2400" dirty="0" smtClean="0">
                <a:uFill>
                  <a:solidFill>
                    <a:schemeClr val="tx1">
                      <a:lumMod val="50000"/>
                      <a:lumOff val="50000"/>
                    </a:schemeClr>
                  </a:solidFill>
                </a:uFill>
                <a:latin typeface="小塚ゴシック Pro R" pitchFamily="34" charset="-128"/>
                <a:ea typeface="小塚ゴシック Pro R" pitchFamily="34" charset="-128"/>
              </a:rPr>
              <a:t>:Ti</a:t>
            </a:r>
            <a:r>
              <a:rPr lang="ja-JP" altLang="en-US" sz="2400" dirty="0" smtClean="0">
                <a:uFill>
                  <a:solidFill>
                    <a:schemeClr val="tx1">
                      <a:lumMod val="50000"/>
                      <a:lumOff val="50000"/>
                    </a:schemeClr>
                  </a:solidFill>
                </a:uFill>
                <a:latin typeface="小塚ゴシック Pro R" pitchFamily="34" charset="-128"/>
                <a:ea typeface="小塚ゴシック Pro R" pitchFamily="34" charset="-128"/>
              </a:rPr>
              <a:t>列車が</a:t>
            </a:r>
            <a:r>
              <a:rPr lang="en-US" altLang="ja-JP" sz="2400" dirty="0" smtClean="0">
                <a:uFill>
                  <a:solidFill>
                    <a:schemeClr val="tx1">
                      <a:lumMod val="50000"/>
                      <a:lumOff val="50000"/>
                    </a:schemeClr>
                  </a:solidFill>
                </a:uFill>
                <a:latin typeface="小塚ゴシック Pro R" pitchFamily="34" charset="-128"/>
                <a:ea typeface="小塚ゴシック Pro R" pitchFamily="34" charset="-128"/>
              </a:rPr>
              <a:t>D=60</a:t>
            </a:r>
            <a:r>
              <a:rPr lang="ja-JP" altLang="en-US" sz="2400" dirty="0" smtClean="0">
                <a:uFill>
                  <a:solidFill>
                    <a:schemeClr val="tx1">
                      <a:lumMod val="50000"/>
                      <a:lumOff val="50000"/>
                    </a:schemeClr>
                  </a:solidFill>
                </a:uFill>
                <a:latin typeface="小塚ゴシック Pro R" pitchFamily="34" charset="-128"/>
                <a:ea typeface="小塚ゴシック Pro R" pitchFamily="34" charset="-128"/>
              </a:rPr>
              <a:t>秒遅れ</a:t>
            </a:r>
            <a:endParaRPr lang="en-US" altLang="ja-JP" sz="2400" dirty="0" smtClean="0">
              <a:uFill>
                <a:solidFill>
                  <a:schemeClr val="tx1">
                    <a:lumMod val="50000"/>
                    <a:lumOff val="50000"/>
                  </a:schemeClr>
                </a:solidFill>
              </a:uFill>
              <a:latin typeface="小塚ゴシック Pro R" pitchFamily="34" charset="-128"/>
              <a:ea typeface="小塚ゴシック Pro R" pitchFamily="34" charset="-128"/>
            </a:endParaRPr>
          </a:p>
          <a:p>
            <a:pPr>
              <a:buNone/>
            </a:pPr>
            <a:r>
              <a:rPr lang="ja-JP" altLang="en-US" sz="2400" dirty="0" smtClean="0">
                <a:uFill>
                  <a:solidFill>
                    <a:schemeClr val="tx1">
                      <a:lumMod val="50000"/>
                      <a:lumOff val="50000"/>
                    </a:schemeClr>
                  </a:solidFill>
                </a:uFill>
                <a:latin typeface="小塚ゴシック Pro R" pitchFamily="34" charset="-128"/>
                <a:ea typeface="小塚ゴシック Pro R" pitchFamily="34" charset="-128"/>
              </a:rPr>
              <a:t>目的</a:t>
            </a:r>
            <a:r>
              <a:rPr lang="en-US" altLang="ja-JP" sz="2400" dirty="0" smtClean="0">
                <a:uFill>
                  <a:solidFill>
                    <a:schemeClr val="tx1">
                      <a:lumMod val="50000"/>
                      <a:lumOff val="50000"/>
                    </a:schemeClr>
                  </a:solidFill>
                </a:uFill>
                <a:latin typeface="小塚ゴシック Pro R" pitchFamily="34" charset="-128"/>
                <a:ea typeface="小塚ゴシック Pro R" pitchFamily="34" charset="-128"/>
              </a:rPr>
              <a:t>:</a:t>
            </a:r>
            <a:r>
              <a:rPr lang="ja-JP" altLang="en-US" sz="2400" dirty="0" smtClean="0">
                <a:uFill>
                  <a:solidFill>
                    <a:schemeClr val="tx1">
                      <a:lumMod val="50000"/>
                      <a:lumOff val="50000"/>
                    </a:schemeClr>
                  </a:solidFill>
                </a:uFill>
                <a:latin typeface="小塚ゴシック Pro R" pitchFamily="34" charset="-128"/>
                <a:ea typeface="小塚ゴシック Pro R" pitchFamily="34" charset="-128"/>
              </a:rPr>
              <a:t>不満度のピーク値を最善に</a:t>
            </a:r>
            <a:endParaRPr lang="en-US" altLang="ja-JP" sz="2400" dirty="0" smtClean="0">
              <a:uFill>
                <a:solidFill>
                  <a:schemeClr val="tx1">
                    <a:lumMod val="50000"/>
                    <a:lumOff val="50000"/>
                  </a:schemeClr>
                </a:solidFill>
              </a:uFill>
              <a:latin typeface="小塚ゴシック Pro R" pitchFamily="34" charset="-128"/>
              <a:ea typeface="小塚ゴシック Pro R" pitchFamily="34" charset="-128"/>
            </a:endParaRPr>
          </a:p>
          <a:p>
            <a:pPr>
              <a:buNone/>
            </a:pPr>
            <a:r>
              <a:rPr lang="ja-JP" altLang="en-US" sz="2400" dirty="0" smtClean="0">
                <a:uFill>
                  <a:solidFill>
                    <a:schemeClr val="tx1">
                      <a:lumMod val="50000"/>
                      <a:lumOff val="50000"/>
                    </a:schemeClr>
                  </a:solidFill>
                </a:uFill>
                <a:latin typeface="小塚ゴシック Pro R" pitchFamily="34" charset="-128"/>
                <a:ea typeface="小塚ゴシック Pro R" pitchFamily="34" charset="-128"/>
              </a:rPr>
              <a:t>　↓</a:t>
            </a:r>
            <a:endParaRPr lang="en-US" altLang="ja-JP" sz="2400" dirty="0" smtClean="0">
              <a:uFill>
                <a:solidFill>
                  <a:schemeClr val="tx1">
                    <a:lumMod val="50000"/>
                    <a:lumOff val="50000"/>
                  </a:schemeClr>
                </a:solidFill>
              </a:uFill>
              <a:latin typeface="小塚ゴシック Pro R" pitchFamily="34" charset="-128"/>
              <a:ea typeface="小塚ゴシック Pro R" pitchFamily="34" charset="-128"/>
            </a:endParaRPr>
          </a:p>
          <a:p>
            <a:pPr>
              <a:buNone/>
            </a:pPr>
            <a:r>
              <a:rPr lang="ja-JP" altLang="en-US" sz="2400" b="1" dirty="0" smtClean="0">
                <a:uFill>
                  <a:solidFill>
                    <a:schemeClr val="tx1">
                      <a:lumMod val="50000"/>
                      <a:lumOff val="50000"/>
                    </a:schemeClr>
                  </a:solidFill>
                </a:uFill>
                <a:latin typeface="小塚ゴシック Pro R" pitchFamily="34" charset="-128"/>
                <a:ea typeface="小塚ゴシック Pro R" pitchFamily="34" charset="-128"/>
              </a:rPr>
              <a:t>答え</a:t>
            </a:r>
            <a:r>
              <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rPr>
              <a:t>:3</a:t>
            </a:r>
            <a:r>
              <a:rPr lang="ja-JP" altLang="en-US" sz="2400" b="1" dirty="0" smtClean="0">
                <a:uFill>
                  <a:solidFill>
                    <a:schemeClr val="tx1">
                      <a:lumMod val="50000"/>
                      <a:lumOff val="50000"/>
                    </a:schemeClr>
                  </a:solidFill>
                </a:uFill>
                <a:latin typeface="小塚ゴシック Pro R" pitchFamily="34" charset="-128"/>
                <a:ea typeface="小塚ゴシック Pro R" pitchFamily="34" charset="-128"/>
              </a:rPr>
              <a:t>台の列車を時間調整</a:t>
            </a:r>
            <a:endPar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endParaRPr>
          </a:p>
          <a:p>
            <a:pPr>
              <a:buNone/>
            </a:pPr>
            <a:r>
              <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rPr>
              <a:t>T</a:t>
            </a:r>
            <a:r>
              <a:rPr lang="en-US" altLang="ja-JP" sz="2000" b="1" dirty="0" smtClean="0">
                <a:uFill>
                  <a:solidFill>
                    <a:schemeClr val="tx1">
                      <a:lumMod val="50000"/>
                      <a:lumOff val="50000"/>
                    </a:schemeClr>
                  </a:solidFill>
                </a:uFill>
                <a:latin typeface="小塚ゴシック Pro R" pitchFamily="34" charset="-128"/>
                <a:ea typeface="小塚ゴシック Pro R" pitchFamily="34" charset="-128"/>
              </a:rPr>
              <a:t>i-1</a:t>
            </a:r>
            <a:r>
              <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rPr>
              <a:t>=0.8D, T</a:t>
            </a:r>
            <a:r>
              <a:rPr lang="en-US" altLang="ja-JP" sz="2000" b="1" dirty="0" smtClean="0">
                <a:uFill>
                  <a:solidFill>
                    <a:schemeClr val="tx1">
                      <a:lumMod val="50000"/>
                      <a:lumOff val="50000"/>
                    </a:schemeClr>
                  </a:solidFill>
                </a:uFill>
                <a:latin typeface="小塚ゴシック Pro R" pitchFamily="34" charset="-128"/>
                <a:ea typeface="小塚ゴシック Pro R" pitchFamily="34" charset="-128"/>
              </a:rPr>
              <a:t>i-2</a:t>
            </a:r>
            <a:r>
              <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rPr>
              <a:t>=0.5D, T</a:t>
            </a:r>
            <a:r>
              <a:rPr lang="en-US" altLang="ja-JP" sz="2000" b="1" dirty="0" smtClean="0">
                <a:uFill>
                  <a:solidFill>
                    <a:schemeClr val="tx1">
                      <a:lumMod val="50000"/>
                      <a:lumOff val="50000"/>
                    </a:schemeClr>
                  </a:solidFill>
                </a:uFill>
                <a:latin typeface="小塚ゴシック Pro R" pitchFamily="34" charset="-128"/>
                <a:ea typeface="小塚ゴシック Pro R" pitchFamily="34" charset="-128"/>
              </a:rPr>
              <a:t>i-3</a:t>
            </a:r>
            <a:r>
              <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rPr>
              <a:t>=0.2D</a:t>
            </a:r>
          </a:p>
        </p:txBody>
      </p:sp>
      <p:pic>
        <p:nvPicPr>
          <p:cNvPr id="8193" name="Picture 1" descr="C:\Users\Takuro-Ueda\Dropbox\大学関連\卒業研究\卒論\image\tyouseinasi.bmp"/>
          <p:cNvPicPr>
            <a:picLocks noChangeAspect="1" noChangeArrowheads="1"/>
          </p:cNvPicPr>
          <p:nvPr/>
        </p:nvPicPr>
        <p:blipFill>
          <a:blip r:embed="rId2" cstate="print"/>
          <a:srcRect/>
          <a:stretch>
            <a:fillRect/>
          </a:stretch>
        </p:blipFill>
        <p:spPr bwMode="auto">
          <a:xfrm>
            <a:off x="4860032" y="1268761"/>
            <a:ext cx="4104456" cy="2486968"/>
          </a:xfrm>
          <a:prstGeom prst="rect">
            <a:avLst/>
          </a:prstGeom>
          <a:noFill/>
        </p:spPr>
      </p:pic>
      <p:pic>
        <p:nvPicPr>
          <p:cNvPr id="8194" name="Picture 2" descr="C:\Users\Takuro-Ueda\Dropbox\大学関連\卒業研究\卒論\image\hou_2kan_D60_3dai_852.bmp"/>
          <p:cNvPicPr>
            <a:picLocks noChangeAspect="1" noChangeArrowheads="1"/>
          </p:cNvPicPr>
          <p:nvPr/>
        </p:nvPicPr>
        <p:blipFill>
          <a:blip r:embed="rId3" cstate="print"/>
          <a:srcRect/>
          <a:stretch>
            <a:fillRect/>
          </a:stretch>
        </p:blipFill>
        <p:spPr bwMode="auto">
          <a:xfrm>
            <a:off x="4860032" y="4005065"/>
            <a:ext cx="4104457" cy="2481914"/>
          </a:xfrm>
          <a:prstGeom prst="rect">
            <a:avLst/>
          </a:prstGeom>
          <a:noFill/>
        </p:spPr>
      </p:pic>
      <p:pic>
        <p:nvPicPr>
          <p:cNvPr id="8195" name="Picture 3" descr="C:\Users\Takuro-Ueda\Dropbox\大学関連\卒業研究\卒論\image\hou_2kan_D60_human.bmp"/>
          <p:cNvPicPr>
            <a:picLocks noChangeAspect="1" noChangeArrowheads="1"/>
          </p:cNvPicPr>
          <p:nvPr/>
        </p:nvPicPr>
        <p:blipFill>
          <a:blip r:embed="rId4" cstate="print"/>
          <a:srcRect/>
          <a:stretch>
            <a:fillRect/>
          </a:stretch>
        </p:blipFill>
        <p:spPr bwMode="auto">
          <a:xfrm>
            <a:off x="179512" y="3429000"/>
            <a:ext cx="4680520" cy="2237874"/>
          </a:xfrm>
          <a:prstGeom prst="rect">
            <a:avLst/>
          </a:prstGeom>
          <a:noFill/>
        </p:spPr>
      </p:pic>
      <p:sp>
        <p:nvSpPr>
          <p:cNvPr id="9" name="コンテンツ プレースホルダ 2"/>
          <p:cNvSpPr txBox="1">
            <a:spLocks/>
          </p:cNvSpPr>
          <p:nvPr/>
        </p:nvSpPr>
        <p:spPr bwMode="auto">
          <a:xfrm>
            <a:off x="179512" y="5733256"/>
            <a:ext cx="4608512" cy="9361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lang="ja-JP" altLang="en-US" kern="0" dirty="0" smtClean="0">
                <a:uFill>
                  <a:solidFill>
                    <a:schemeClr val="tx1">
                      <a:lumMod val="50000"/>
                      <a:lumOff val="50000"/>
                    </a:schemeClr>
                  </a:solidFill>
                </a:uFill>
                <a:latin typeface="小塚ゴシック Pro R" pitchFamily="34" charset="-128"/>
                <a:ea typeface="小塚ゴシック Pro R" pitchFamily="34" charset="-128"/>
              </a:rPr>
              <a:t>ただし，不満度の合計値</a:t>
            </a:r>
            <a:r>
              <a:rPr lang="en-US" altLang="ja-JP" kern="0" dirty="0" smtClean="0">
                <a:uFill>
                  <a:solidFill>
                    <a:schemeClr val="tx1">
                      <a:lumMod val="50000"/>
                      <a:lumOff val="50000"/>
                    </a:schemeClr>
                  </a:solidFill>
                </a:uFill>
                <a:latin typeface="小塚ゴシック Pro R" pitchFamily="34" charset="-128"/>
                <a:ea typeface="小塚ゴシック Pro R" pitchFamily="34" charset="-128"/>
              </a:rPr>
              <a:t>(</a:t>
            </a:r>
            <a:r>
              <a:rPr lang="ja-JP" altLang="en-US" kern="0" dirty="0" smtClean="0">
                <a:uFill>
                  <a:solidFill>
                    <a:schemeClr val="tx1">
                      <a:lumMod val="50000"/>
                      <a:lumOff val="50000"/>
                    </a:schemeClr>
                  </a:solidFill>
                </a:uFill>
                <a:latin typeface="小塚ゴシック Pro R" pitchFamily="34" charset="-128"/>
                <a:ea typeface="小塚ゴシック Pro R" pitchFamily="34" charset="-128"/>
              </a:rPr>
              <a:t>積分値</a:t>
            </a:r>
            <a:r>
              <a:rPr lang="en-US" altLang="ja-JP" kern="0" dirty="0" smtClean="0">
                <a:uFill>
                  <a:solidFill>
                    <a:schemeClr val="tx1">
                      <a:lumMod val="50000"/>
                      <a:lumOff val="50000"/>
                    </a:schemeClr>
                  </a:solidFill>
                </a:uFill>
                <a:latin typeface="小塚ゴシック Pro R" pitchFamily="34" charset="-128"/>
                <a:ea typeface="小塚ゴシック Pro R" pitchFamily="34" charset="-128"/>
              </a:rPr>
              <a:t>)</a:t>
            </a:r>
            <a:r>
              <a:rPr lang="ja-JP" altLang="en-US" kern="0" dirty="0" smtClean="0">
                <a:uFill>
                  <a:solidFill>
                    <a:schemeClr val="tx1">
                      <a:lumMod val="50000"/>
                      <a:lumOff val="50000"/>
                    </a:schemeClr>
                  </a:solidFill>
                </a:uFill>
                <a:latin typeface="小塚ゴシック Pro R" pitchFamily="34" charset="-128"/>
                <a:ea typeface="小塚ゴシック Pro R" pitchFamily="34" charset="-128"/>
              </a:rPr>
              <a:t>は</a:t>
            </a:r>
            <a:r>
              <a:rPr lang="en-US" altLang="ja-JP" kern="0" dirty="0" smtClean="0">
                <a:uFill>
                  <a:solidFill>
                    <a:schemeClr val="tx1">
                      <a:lumMod val="50000"/>
                      <a:lumOff val="50000"/>
                    </a:schemeClr>
                  </a:solidFill>
                </a:uFill>
                <a:latin typeface="小塚ゴシック Pro R" pitchFamily="34" charset="-128"/>
                <a:ea typeface="小塚ゴシック Pro R" pitchFamily="34" charset="-128"/>
              </a:rPr>
              <a:t>2</a:t>
            </a:r>
            <a:r>
              <a:rPr kumimoji="1" lang="ja-JP" altLang="en-US" b="0" i="0" u="none" strike="noStrike" kern="0" cap="none" spc="0" normalizeH="0" baseline="0" noProof="0" dirty="0" smtClean="0">
                <a:ln>
                  <a:noFill/>
                </a:ln>
                <a:solidFill>
                  <a:schemeClr val="tx1"/>
                </a:solidFill>
                <a:effectLst/>
                <a:uLnTx/>
                <a:uFill>
                  <a:solidFill>
                    <a:schemeClr val="tx1">
                      <a:lumMod val="50000"/>
                      <a:lumOff val="50000"/>
                    </a:schemeClr>
                  </a:solidFill>
                </a:uFill>
                <a:latin typeface="小塚ゴシック Pro R" pitchFamily="34" charset="-128"/>
                <a:ea typeface="小塚ゴシック Pro R" pitchFamily="34" charset="-128"/>
                <a:cs typeface="+mn-cs"/>
              </a:rPr>
              <a:t>台</a:t>
            </a:r>
            <a:r>
              <a:rPr kumimoji="1" lang="ja-JP" altLang="en-US" b="0" i="0" u="none" strike="noStrike" kern="0" cap="none" spc="0" normalizeH="0" baseline="0" noProof="0" dirty="0" smtClean="0">
                <a:ln>
                  <a:noFill/>
                </a:ln>
                <a:solidFill>
                  <a:schemeClr val="tx1"/>
                </a:solidFill>
                <a:effectLst/>
                <a:uLnTx/>
                <a:uFill>
                  <a:solidFill>
                    <a:schemeClr val="tx1">
                      <a:lumMod val="50000"/>
                      <a:lumOff val="50000"/>
                    </a:schemeClr>
                  </a:solidFill>
                </a:uFill>
                <a:latin typeface="小塚ゴシック Pro R" pitchFamily="34" charset="-128"/>
                <a:ea typeface="小塚ゴシック Pro R" pitchFamily="34" charset="-128"/>
                <a:cs typeface="+mn-cs"/>
              </a:rPr>
              <a:t>調整の</a:t>
            </a:r>
            <a:r>
              <a:rPr kumimoji="1" lang="ja-JP" altLang="en-US" b="0" i="0" u="none" strike="noStrike" kern="0" cap="none" spc="0" normalizeH="0" baseline="0" noProof="0" dirty="0" smtClean="0">
                <a:ln>
                  <a:noFill/>
                </a:ln>
                <a:solidFill>
                  <a:schemeClr val="tx1"/>
                </a:solidFill>
                <a:effectLst/>
                <a:uLnTx/>
                <a:uFill>
                  <a:solidFill>
                    <a:schemeClr val="tx1">
                      <a:lumMod val="50000"/>
                      <a:lumOff val="50000"/>
                    </a:schemeClr>
                  </a:solidFill>
                </a:uFill>
                <a:latin typeface="小塚ゴシック Pro R" pitchFamily="34" charset="-128"/>
                <a:ea typeface="小塚ゴシック Pro R" pitchFamily="34" charset="-128"/>
                <a:cs typeface="+mn-cs"/>
              </a:rPr>
              <a:t>場合</a:t>
            </a:r>
            <a:r>
              <a:rPr lang="ja-JP" altLang="en-US" kern="0" dirty="0" smtClean="0">
                <a:uFill>
                  <a:solidFill>
                    <a:schemeClr val="tx1">
                      <a:lumMod val="50000"/>
                      <a:lumOff val="50000"/>
                    </a:schemeClr>
                  </a:solidFill>
                </a:uFill>
                <a:latin typeface="小塚ゴシック Pro R" pitchFamily="34" charset="-128"/>
                <a:ea typeface="小塚ゴシック Pro R" pitchFamily="34" charset="-128"/>
              </a:rPr>
              <a:t>の</a:t>
            </a:r>
            <a:r>
              <a:rPr lang="ja-JP" altLang="en-US" kern="0" dirty="0" smtClean="0">
                <a:uFill>
                  <a:solidFill>
                    <a:schemeClr val="tx1">
                      <a:lumMod val="50000"/>
                      <a:lumOff val="50000"/>
                    </a:schemeClr>
                  </a:solidFill>
                </a:uFill>
                <a:latin typeface="小塚ゴシック Pro R" pitchFamily="34" charset="-128"/>
                <a:ea typeface="小塚ゴシック Pro R" pitchFamily="34" charset="-128"/>
              </a:rPr>
              <a:t>方</a:t>
            </a:r>
            <a:r>
              <a:rPr lang="ja-JP" altLang="en-US" kern="0" dirty="0" smtClean="0">
                <a:uFill>
                  <a:solidFill>
                    <a:schemeClr val="tx1">
                      <a:lumMod val="50000"/>
                      <a:lumOff val="50000"/>
                    </a:schemeClr>
                  </a:solidFill>
                </a:uFill>
                <a:latin typeface="小塚ゴシック Pro R" pitchFamily="34" charset="-128"/>
                <a:ea typeface="小塚ゴシック Pro R" pitchFamily="34" charset="-128"/>
              </a:rPr>
              <a:t>が小さい</a:t>
            </a:r>
            <a:endParaRPr lang="en-US" altLang="ja-JP" kern="0" dirty="0" smtClean="0">
              <a:uFill>
                <a:solidFill>
                  <a:schemeClr val="tx1">
                    <a:lumMod val="50000"/>
                    <a:lumOff val="50000"/>
                  </a:schemeClr>
                </a:solidFill>
              </a:uFill>
              <a:latin typeface="小塚ゴシック Pro R" pitchFamily="34" charset="-128"/>
              <a:ea typeface="小塚ゴシック Pro R" pitchFamily="34" charset="-128"/>
            </a:endParaRP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1" lang="en-US" altLang="ja-JP" b="0" i="0" u="none" strike="noStrike" kern="0" cap="none" spc="0" normalizeH="0" baseline="0" noProof="0" dirty="0" smtClean="0">
                <a:ln>
                  <a:noFill/>
                </a:ln>
                <a:solidFill>
                  <a:schemeClr val="tx1"/>
                </a:solidFill>
                <a:effectLst/>
                <a:uLnTx/>
                <a:uFill>
                  <a:solidFill>
                    <a:schemeClr val="tx1">
                      <a:lumMod val="50000"/>
                      <a:lumOff val="50000"/>
                    </a:schemeClr>
                  </a:solidFill>
                </a:uFill>
                <a:latin typeface="小塚ゴシック Pro R" pitchFamily="34" charset="-128"/>
                <a:ea typeface="小塚ゴシック Pro R" pitchFamily="34" charset="-128"/>
                <a:cs typeface="+mn-cs"/>
              </a:rPr>
              <a:t>3</a:t>
            </a:r>
            <a:r>
              <a:rPr kumimoji="1" lang="ja-JP" altLang="en-US" b="0" i="0" u="none" strike="noStrike" kern="0" cap="none" spc="0" normalizeH="0" baseline="0" noProof="0" dirty="0" smtClean="0">
                <a:ln>
                  <a:noFill/>
                </a:ln>
                <a:solidFill>
                  <a:schemeClr val="tx1"/>
                </a:solidFill>
                <a:effectLst/>
                <a:uLnTx/>
                <a:uFill>
                  <a:solidFill>
                    <a:schemeClr val="tx1">
                      <a:lumMod val="50000"/>
                      <a:lumOff val="50000"/>
                    </a:schemeClr>
                  </a:solidFill>
                </a:uFill>
                <a:latin typeface="小塚ゴシック Pro R" pitchFamily="34" charset="-128"/>
                <a:ea typeface="小塚ゴシック Pro R" pitchFamily="34" charset="-128"/>
                <a:cs typeface="+mn-cs"/>
              </a:rPr>
              <a:t>台調整すると，不満度の合計値は悪化</a:t>
            </a:r>
            <a:endParaRPr kumimoji="1" lang="en-US" altLang="ja-JP" b="0" i="0" u="none" strike="noStrike" kern="0" cap="none" spc="0" normalizeH="0" baseline="0" noProof="0" dirty="0" smtClean="0">
              <a:ln>
                <a:noFill/>
              </a:ln>
              <a:solidFill>
                <a:schemeClr val="tx1"/>
              </a:solidFill>
              <a:effectLst/>
              <a:uLnTx/>
              <a:uFill>
                <a:solidFill>
                  <a:schemeClr val="tx1">
                    <a:lumMod val="50000"/>
                    <a:lumOff val="50000"/>
                  </a:schemeClr>
                </a:solidFill>
              </a:uFill>
              <a:latin typeface="小塚ゴシック Pro R" pitchFamily="34" charset="-128"/>
              <a:ea typeface="小塚ゴシック Pro R" pitchFamily="34" charset="-128"/>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b="1" dirty="0" smtClean="0">
                <a:latin typeface="小塚ゴシック Pro R" pitchFamily="34" charset="-128"/>
                <a:ea typeface="小塚ゴシック Pro R" pitchFamily="34" charset="-128"/>
              </a:rPr>
              <a:t>放射線の</a:t>
            </a:r>
            <a:r>
              <a:rPr lang="en-US" altLang="ja-JP" sz="3600" b="1" dirty="0" smtClean="0">
                <a:latin typeface="小塚ゴシック Pro R" pitchFamily="34" charset="-128"/>
                <a:ea typeface="小塚ゴシック Pro R" pitchFamily="34" charset="-128"/>
              </a:rPr>
              <a:t>4</a:t>
            </a:r>
            <a:r>
              <a:rPr lang="ja-JP" altLang="en-US" sz="3600" b="1" dirty="0" smtClean="0">
                <a:latin typeface="小塚ゴシック Pro R" pitchFamily="34" charset="-128"/>
                <a:ea typeface="小塚ゴシック Pro R" pitchFamily="34" charset="-128"/>
              </a:rPr>
              <a:t>分間隔ダイヤ</a:t>
            </a:r>
            <a:endParaRPr kumimoji="1" lang="ja-JP" altLang="en-US" sz="3600" b="1" dirty="0">
              <a:latin typeface="小塚ゴシック Pro R" pitchFamily="34" charset="-128"/>
              <a:ea typeface="小塚ゴシック Pro R" pitchFamily="34" charset="-128"/>
            </a:endParaRPr>
          </a:p>
        </p:txBody>
      </p:sp>
      <p:sp>
        <p:nvSpPr>
          <p:cNvPr id="3" name="コンテンツ プレースホルダ 2"/>
          <p:cNvSpPr>
            <a:spLocks noGrp="1"/>
          </p:cNvSpPr>
          <p:nvPr>
            <p:ph idx="1"/>
          </p:nvPr>
        </p:nvSpPr>
        <p:spPr>
          <a:xfrm>
            <a:off x="179512" y="1124744"/>
            <a:ext cx="4536504" cy="2160240"/>
          </a:xfrm>
        </p:spPr>
        <p:txBody>
          <a:bodyPr/>
          <a:lstStyle/>
          <a:p>
            <a:pPr>
              <a:buNone/>
            </a:pPr>
            <a:r>
              <a:rPr lang="ja-JP" altLang="en-US" sz="2400" dirty="0" smtClean="0">
                <a:uFill>
                  <a:solidFill>
                    <a:schemeClr val="tx1">
                      <a:lumMod val="50000"/>
                      <a:lumOff val="50000"/>
                    </a:schemeClr>
                  </a:solidFill>
                </a:uFill>
                <a:latin typeface="小塚ゴシック Pro R" pitchFamily="34" charset="-128"/>
                <a:ea typeface="小塚ゴシック Pro R" pitchFamily="34" charset="-128"/>
              </a:rPr>
              <a:t>仮定</a:t>
            </a:r>
            <a:r>
              <a:rPr lang="en-US" altLang="ja-JP" sz="2400" dirty="0" smtClean="0">
                <a:uFill>
                  <a:solidFill>
                    <a:schemeClr val="tx1">
                      <a:lumMod val="50000"/>
                      <a:lumOff val="50000"/>
                    </a:schemeClr>
                  </a:solidFill>
                </a:uFill>
                <a:latin typeface="小塚ゴシック Pro R" pitchFamily="34" charset="-128"/>
                <a:ea typeface="小塚ゴシック Pro R" pitchFamily="34" charset="-128"/>
              </a:rPr>
              <a:t>:Ti</a:t>
            </a:r>
            <a:r>
              <a:rPr lang="ja-JP" altLang="en-US" sz="2400" dirty="0" smtClean="0">
                <a:uFill>
                  <a:solidFill>
                    <a:schemeClr val="tx1">
                      <a:lumMod val="50000"/>
                      <a:lumOff val="50000"/>
                    </a:schemeClr>
                  </a:solidFill>
                </a:uFill>
                <a:latin typeface="小塚ゴシック Pro R" pitchFamily="34" charset="-128"/>
                <a:ea typeface="小塚ゴシック Pro R" pitchFamily="34" charset="-128"/>
              </a:rPr>
              <a:t>列車が</a:t>
            </a:r>
            <a:r>
              <a:rPr lang="en-US" altLang="ja-JP" sz="2400" dirty="0" smtClean="0">
                <a:uFill>
                  <a:solidFill>
                    <a:schemeClr val="tx1">
                      <a:lumMod val="50000"/>
                      <a:lumOff val="50000"/>
                    </a:schemeClr>
                  </a:solidFill>
                </a:uFill>
                <a:latin typeface="小塚ゴシック Pro R" pitchFamily="34" charset="-128"/>
                <a:ea typeface="小塚ゴシック Pro R" pitchFamily="34" charset="-128"/>
              </a:rPr>
              <a:t>D=120</a:t>
            </a:r>
            <a:r>
              <a:rPr lang="ja-JP" altLang="en-US" sz="2400" dirty="0" smtClean="0">
                <a:uFill>
                  <a:solidFill>
                    <a:schemeClr val="tx1">
                      <a:lumMod val="50000"/>
                      <a:lumOff val="50000"/>
                    </a:schemeClr>
                  </a:solidFill>
                </a:uFill>
                <a:latin typeface="小塚ゴシック Pro R" pitchFamily="34" charset="-128"/>
                <a:ea typeface="小塚ゴシック Pro R" pitchFamily="34" charset="-128"/>
              </a:rPr>
              <a:t>秒遅れ</a:t>
            </a:r>
            <a:endParaRPr lang="en-US" altLang="ja-JP" sz="2400" dirty="0" smtClean="0">
              <a:uFill>
                <a:solidFill>
                  <a:schemeClr val="tx1">
                    <a:lumMod val="50000"/>
                    <a:lumOff val="50000"/>
                  </a:schemeClr>
                </a:solidFill>
              </a:uFill>
              <a:latin typeface="小塚ゴシック Pro R" pitchFamily="34" charset="-128"/>
              <a:ea typeface="小塚ゴシック Pro R" pitchFamily="34" charset="-128"/>
            </a:endParaRPr>
          </a:p>
          <a:p>
            <a:pPr>
              <a:buNone/>
            </a:pPr>
            <a:r>
              <a:rPr lang="ja-JP" altLang="en-US" sz="2400" dirty="0" smtClean="0">
                <a:uFill>
                  <a:solidFill>
                    <a:schemeClr val="tx1">
                      <a:lumMod val="50000"/>
                      <a:lumOff val="50000"/>
                    </a:schemeClr>
                  </a:solidFill>
                </a:uFill>
                <a:latin typeface="小塚ゴシック Pro R" pitchFamily="34" charset="-128"/>
                <a:ea typeface="小塚ゴシック Pro R" pitchFamily="34" charset="-128"/>
              </a:rPr>
              <a:t>目的</a:t>
            </a:r>
            <a:r>
              <a:rPr lang="en-US" altLang="ja-JP" sz="2400" dirty="0" smtClean="0">
                <a:uFill>
                  <a:solidFill>
                    <a:schemeClr val="tx1">
                      <a:lumMod val="50000"/>
                      <a:lumOff val="50000"/>
                    </a:schemeClr>
                  </a:solidFill>
                </a:uFill>
                <a:latin typeface="小塚ゴシック Pro R" pitchFamily="34" charset="-128"/>
                <a:ea typeface="小塚ゴシック Pro R" pitchFamily="34" charset="-128"/>
              </a:rPr>
              <a:t>:</a:t>
            </a:r>
            <a:r>
              <a:rPr lang="ja-JP" altLang="en-US" sz="2400" dirty="0" smtClean="0">
                <a:uFill>
                  <a:solidFill>
                    <a:schemeClr val="tx1">
                      <a:lumMod val="50000"/>
                      <a:lumOff val="50000"/>
                    </a:schemeClr>
                  </a:solidFill>
                </a:uFill>
                <a:latin typeface="小塚ゴシック Pro R" pitchFamily="34" charset="-128"/>
                <a:ea typeface="小塚ゴシック Pro R" pitchFamily="34" charset="-128"/>
              </a:rPr>
              <a:t>不満度のピーク値を最善に</a:t>
            </a:r>
            <a:endParaRPr lang="en-US" altLang="ja-JP" sz="2400" dirty="0" smtClean="0">
              <a:uFill>
                <a:solidFill>
                  <a:schemeClr val="tx1">
                    <a:lumMod val="50000"/>
                    <a:lumOff val="50000"/>
                  </a:schemeClr>
                </a:solidFill>
              </a:uFill>
              <a:latin typeface="小塚ゴシック Pro R" pitchFamily="34" charset="-128"/>
              <a:ea typeface="小塚ゴシック Pro R" pitchFamily="34" charset="-128"/>
            </a:endParaRPr>
          </a:p>
          <a:p>
            <a:pPr>
              <a:buNone/>
            </a:pPr>
            <a:r>
              <a:rPr lang="ja-JP" altLang="en-US" sz="2400" dirty="0" smtClean="0">
                <a:uFill>
                  <a:solidFill>
                    <a:schemeClr val="tx1">
                      <a:lumMod val="50000"/>
                      <a:lumOff val="50000"/>
                    </a:schemeClr>
                  </a:solidFill>
                </a:uFill>
                <a:latin typeface="小塚ゴシック Pro R" pitchFamily="34" charset="-128"/>
                <a:ea typeface="小塚ゴシック Pro R" pitchFamily="34" charset="-128"/>
              </a:rPr>
              <a:t>　↓</a:t>
            </a:r>
            <a:endParaRPr lang="en-US" altLang="ja-JP" sz="2400" dirty="0" smtClean="0">
              <a:uFill>
                <a:solidFill>
                  <a:schemeClr val="tx1">
                    <a:lumMod val="50000"/>
                    <a:lumOff val="50000"/>
                  </a:schemeClr>
                </a:solidFill>
              </a:uFill>
              <a:latin typeface="小塚ゴシック Pro R" pitchFamily="34" charset="-128"/>
              <a:ea typeface="小塚ゴシック Pro R" pitchFamily="34" charset="-128"/>
            </a:endParaRPr>
          </a:p>
          <a:p>
            <a:pPr>
              <a:buNone/>
            </a:pPr>
            <a:r>
              <a:rPr lang="ja-JP" altLang="en-US" sz="2400" b="1" dirty="0" smtClean="0">
                <a:uFill>
                  <a:solidFill>
                    <a:schemeClr val="tx1">
                      <a:lumMod val="50000"/>
                      <a:lumOff val="50000"/>
                    </a:schemeClr>
                  </a:solidFill>
                </a:uFill>
                <a:latin typeface="小塚ゴシック Pro R" pitchFamily="34" charset="-128"/>
                <a:ea typeface="小塚ゴシック Pro R" pitchFamily="34" charset="-128"/>
              </a:rPr>
              <a:t>答え</a:t>
            </a:r>
            <a:r>
              <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rPr>
              <a:t>:3</a:t>
            </a:r>
            <a:r>
              <a:rPr lang="ja-JP" altLang="en-US" sz="2400" b="1" dirty="0" smtClean="0">
                <a:uFill>
                  <a:solidFill>
                    <a:schemeClr val="tx1">
                      <a:lumMod val="50000"/>
                      <a:lumOff val="50000"/>
                    </a:schemeClr>
                  </a:solidFill>
                </a:uFill>
                <a:latin typeface="小塚ゴシック Pro R" pitchFamily="34" charset="-128"/>
                <a:ea typeface="小塚ゴシック Pro R" pitchFamily="34" charset="-128"/>
              </a:rPr>
              <a:t>台の列車を時間調整</a:t>
            </a:r>
            <a:endPar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endParaRPr>
          </a:p>
          <a:p>
            <a:pPr>
              <a:buNone/>
            </a:pPr>
            <a:r>
              <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rPr>
              <a:t>T</a:t>
            </a:r>
            <a:r>
              <a:rPr lang="en-US" altLang="ja-JP" sz="2000" b="1" dirty="0" smtClean="0">
                <a:uFill>
                  <a:solidFill>
                    <a:schemeClr val="tx1">
                      <a:lumMod val="50000"/>
                      <a:lumOff val="50000"/>
                    </a:schemeClr>
                  </a:solidFill>
                </a:uFill>
                <a:latin typeface="小塚ゴシック Pro R" pitchFamily="34" charset="-128"/>
                <a:ea typeface="小塚ゴシック Pro R" pitchFamily="34" charset="-128"/>
              </a:rPr>
              <a:t>i-1</a:t>
            </a:r>
            <a:r>
              <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rPr>
              <a:t>=0.7D</a:t>
            </a:r>
            <a:r>
              <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rPr>
              <a:t>, </a:t>
            </a:r>
            <a:r>
              <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rPr>
              <a:t>T</a:t>
            </a:r>
            <a:r>
              <a:rPr lang="en-US" altLang="ja-JP" sz="2000" b="1" dirty="0" smtClean="0">
                <a:uFill>
                  <a:solidFill>
                    <a:schemeClr val="tx1">
                      <a:lumMod val="50000"/>
                      <a:lumOff val="50000"/>
                    </a:schemeClr>
                  </a:solidFill>
                </a:uFill>
                <a:latin typeface="小塚ゴシック Pro R" pitchFamily="34" charset="-128"/>
                <a:ea typeface="小塚ゴシック Pro R" pitchFamily="34" charset="-128"/>
              </a:rPr>
              <a:t>i-2</a:t>
            </a:r>
            <a:r>
              <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rPr>
              <a:t>=0.6D</a:t>
            </a:r>
            <a:r>
              <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rPr>
              <a:t>, </a:t>
            </a:r>
            <a:r>
              <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rPr>
              <a:t>T</a:t>
            </a:r>
            <a:r>
              <a:rPr lang="en-US" altLang="ja-JP" sz="2000" b="1" dirty="0" smtClean="0">
                <a:uFill>
                  <a:solidFill>
                    <a:schemeClr val="tx1">
                      <a:lumMod val="50000"/>
                      <a:lumOff val="50000"/>
                    </a:schemeClr>
                  </a:solidFill>
                </a:uFill>
                <a:latin typeface="小塚ゴシック Pro R" pitchFamily="34" charset="-128"/>
                <a:ea typeface="小塚ゴシック Pro R" pitchFamily="34" charset="-128"/>
              </a:rPr>
              <a:t>i-3</a:t>
            </a:r>
            <a:r>
              <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rPr>
              <a:t>=0.5D</a:t>
            </a:r>
            <a:endPar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endParaRPr>
          </a:p>
        </p:txBody>
      </p:sp>
      <p:pic>
        <p:nvPicPr>
          <p:cNvPr id="8194" name="Picture 2" descr="C:\Users\Takuro-Ueda\Dropbox\大学関連\卒業研究\卒論\image\hou_2kan_D60_3dai_852.bmp"/>
          <p:cNvPicPr>
            <a:picLocks noChangeAspect="1" noChangeArrowheads="1"/>
          </p:cNvPicPr>
          <p:nvPr/>
        </p:nvPicPr>
        <p:blipFill>
          <a:blip r:embed="rId2" cstate="print"/>
          <a:stretch>
            <a:fillRect/>
          </a:stretch>
        </p:blipFill>
        <p:spPr bwMode="auto">
          <a:xfrm>
            <a:off x="4860032" y="4005065"/>
            <a:ext cx="4104457" cy="2481913"/>
          </a:xfrm>
          <a:prstGeom prst="rect">
            <a:avLst/>
          </a:prstGeom>
          <a:noFill/>
        </p:spPr>
      </p:pic>
      <p:pic>
        <p:nvPicPr>
          <p:cNvPr id="8195" name="Picture 3" descr="C:\Users\Takuro-Ueda\Dropbox\大学関連\卒業研究\卒論\image\hou_2kan_D60_human.bmp"/>
          <p:cNvPicPr>
            <a:picLocks noChangeAspect="1" noChangeArrowheads="1"/>
          </p:cNvPicPr>
          <p:nvPr/>
        </p:nvPicPr>
        <p:blipFill>
          <a:blip r:embed="rId3" cstate="print"/>
          <a:stretch>
            <a:fillRect/>
          </a:stretch>
        </p:blipFill>
        <p:spPr bwMode="auto">
          <a:xfrm>
            <a:off x="179512" y="3429000"/>
            <a:ext cx="4680520" cy="2237873"/>
          </a:xfrm>
          <a:prstGeom prst="rect">
            <a:avLst/>
          </a:prstGeom>
          <a:noFill/>
        </p:spPr>
      </p:pic>
      <p:pic>
        <p:nvPicPr>
          <p:cNvPr id="1027" name="Picture 3" descr="C:\Users\Takuro-Ueda\Dropbox\大学関連\卒業研究\卒論\image\hou_4kan_D120_nasi.bmp"/>
          <p:cNvPicPr>
            <a:picLocks noChangeAspect="1" noChangeArrowheads="1"/>
          </p:cNvPicPr>
          <p:nvPr/>
        </p:nvPicPr>
        <p:blipFill>
          <a:blip r:embed="rId4" cstate="print"/>
          <a:srcRect/>
          <a:stretch>
            <a:fillRect/>
          </a:stretch>
        </p:blipFill>
        <p:spPr bwMode="auto">
          <a:xfrm>
            <a:off x="4860000" y="1268760"/>
            <a:ext cx="4113860" cy="2487600"/>
          </a:xfrm>
          <a:prstGeom prst="rect">
            <a:avLst/>
          </a:prstGeom>
          <a:noFill/>
        </p:spPr>
      </p:pic>
      <p:sp>
        <p:nvSpPr>
          <p:cNvPr id="10" name="コンテンツ プレースホルダ 2"/>
          <p:cNvSpPr txBox="1">
            <a:spLocks/>
          </p:cNvSpPr>
          <p:nvPr/>
        </p:nvSpPr>
        <p:spPr bwMode="auto">
          <a:xfrm>
            <a:off x="179512" y="5733256"/>
            <a:ext cx="4608512" cy="9361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lang="ja-JP" altLang="en-US" kern="0" dirty="0" smtClean="0">
                <a:uFill>
                  <a:solidFill>
                    <a:schemeClr val="tx1">
                      <a:lumMod val="50000"/>
                      <a:lumOff val="50000"/>
                    </a:schemeClr>
                  </a:solidFill>
                </a:uFill>
                <a:latin typeface="小塚ゴシック Pro R" pitchFamily="34" charset="-128"/>
                <a:ea typeface="小塚ゴシック Pro R" pitchFamily="34" charset="-128"/>
              </a:rPr>
              <a:t>ただし，不満度の合計値</a:t>
            </a:r>
            <a:r>
              <a:rPr lang="en-US" altLang="ja-JP" kern="0" dirty="0" smtClean="0">
                <a:uFill>
                  <a:solidFill>
                    <a:schemeClr val="tx1">
                      <a:lumMod val="50000"/>
                      <a:lumOff val="50000"/>
                    </a:schemeClr>
                  </a:solidFill>
                </a:uFill>
                <a:latin typeface="小塚ゴシック Pro R" pitchFamily="34" charset="-128"/>
                <a:ea typeface="小塚ゴシック Pro R" pitchFamily="34" charset="-128"/>
              </a:rPr>
              <a:t>(</a:t>
            </a:r>
            <a:r>
              <a:rPr lang="ja-JP" altLang="en-US" kern="0" dirty="0" smtClean="0">
                <a:uFill>
                  <a:solidFill>
                    <a:schemeClr val="tx1">
                      <a:lumMod val="50000"/>
                      <a:lumOff val="50000"/>
                    </a:schemeClr>
                  </a:solidFill>
                </a:uFill>
                <a:latin typeface="小塚ゴシック Pro R" pitchFamily="34" charset="-128"/>
                <a:ea typeface="小塚ゴシック Pro R" pitchFamily="34" charset="-128"/>
              </a:rPr>
              <a:t>積分値</a:t>
            </a:r>
            <a:r>
              <a:rPr lang="en-US" altLang="ja-JP" kern="0" dirty="0" smtClean="0">
                <a:uFill>
                  <a:solidFill>
                    <a:schemeClr val="tx1">
                      <a:lumMod val="50000"/>
                      <a:lumOff val="50000"/>
                    </a:schemeClr>
                  </a:solidFill>
                </a:uFill>
                <a:latin typeface="小塚ゴシック Pro R" pitchFamily="34" charset="-128"/>
                <a:ea typeface="小塚ゴシック Pro R" pitchFamily="34" charset="-128"/>
              </a:rPr>
              <a:t>)</a:t>
            </a:r>
            <a:r>
              <a:rPr lang="ja-JP" altLang="en-US" kern="0" dirty="0" smtClean="0">
                <a:uFill>
                  <a:solidFill>
                    <a:schemeClr val="tx1">
                      <a:lumMod val="50000"/>
                      <a:lumOff val="50000"/>
                    </a:schemeClr>
                  </a:solidFill>
                </a:uFill>
                <a:latin typeface="小塚ゴシック Pro R" pitchFamily="34" charset="-128"/>
                <a:ea typeface="小塚ゴシック Pro R" pitchFamily="34" charset="-128"/>
              </a:rPr>
              <a:t>は</a:t>
            </a:r>
            <a:r>
              <a:rPr lang="en-US" altLang="ja-JP" kern="0" dirty="0" smtClean="0">
                <a:uFill>
                  <a:solidFill>
                    <a:schemeClr val="tx1">
                      <a:lumMod val="50000"/>
                      <a:lumOff val="50000"/>
                    </a:schemeClr>
                  </a:solidFill>
                </a:uFill>
                <a:latin typeface="小塚ゴシック Pro R" pitchFamily="34" charset="-128"/>
                <a:ea typeface="小塚ゴシック Pro R" pitchFamily="34" charset="-128"/>
              </a:rPr>
              <a:t>1</a:t>
            </a:r>
            <a:r>
              <a:rPr kumimoji="1" lang="ja-JP" altLang="en-US" b="0" i="0" u="none" strike="noStrike" kern="0" cap="none" spc="0" normalizeH="0" baseline="0" noProof="0" dirty="0" smtClean="0">
                <a:ln>
                  <a:noFill/>
                </a:ln>
                <a:solidFill>
                  <a:schemeClr val="tx1"/>
                </a:solidFill>
                <a:effectLst/>
                <a:uLnTx/>
                <a:uFill>
                  <a:solidFill>
                    <a:schemeClr val="tx1">
                      <a:lumMod val="50000"/>
                      <a:lumOff val="50000"/>
                    </a:schemeClr>
                  </a:solidFill>
                </a:uFill>
                <a:latin typeface="小塚ゴシック Pro R" pitchFamily="34" charset="-128"/>
                <a:ea typeface="小塚ゴシック Pro R" pitchFamily="34" charset="-128"/>
                <a:cs typeface="+mn-cs"/>
              </a:rPr>
              <a:t>台</a:t>
            </a:r>
            <a:r>
              <a:rPr kumimoji="1" lang="ja-JP" altLang="en-US" b="0" i="0" u="none" strike="noStrike" kern="0" cap="none" spc="0" normalizeH="0" baseline="0" noProof="0" dirty="0" smtClean="0">
                <a:ln>
                  <a:noFill/>
                </a:ln>
                <a:solidFill>
                  <a:schemeClr val="tx1"/>
                </a:solidFill>
                <a:effectLst/>
                <a:uLnTx/>
                <a:uFill>
                  <a:solidFill>
                    <a:schemeClr val="tx1">
                      <a:lumMod val="50000"/>
                      <a:lumOff val="50000"/>
                    </a:schemeClr>
                  </a:solidFill>
                </a:uFill>
                <a:latin typeface="小塚ゴシック Pro R" pitchFamily="34" charset="-128"/>
                <a:ea typeface="小塚ゴシック Pro R" pitchFamily="34" charset="-128"/>
                <a:cs typeface="+mn-cs"/>
              </a:rPr>
              <a:t>調整の</a:t>
            </a:r>
            <a:r>
              <a:rPr kumimoji="1" lang="ja-JP" altLang="en-US" b="0" i="0" u="none" strike="noStrike" kern="0" cap="none" spc="0" normalizeH="0" baseline="0" noProof="0" dirty="0" smtClean="0">
                <a:ln>
                  <a:noFill/>
                </a:ln>
                <a:solidFill>
                  <a:schemeClr val="tx1"/>
                </a:solidFill>
                <a:effectLst/>
                <a:uLnTx/>
                <a:uFill>
                  <a:solidFill>
                    <a:schemeClr val="tx1">
                      <a:lumMod val="50000"/>
                      <a:lumOff val="50000"/>
                    </a:schemeClr>
                  </a:solidFill>
                </a:uFill>
                <a:latin typeface="小塚ゴシック Pro R" pitchFamily="34" charset="-128"/>
                <a:ea typeface="小塚ゴシック Pro R" pitchFamily="34" charset="-128"/>
                <a:cs typeface="+mn-cs"/>
              </a:rPr>
              <a:t>場合</a:t>
            </a:r>
            <a:r>
              <a:rPr lang="ja-JP" altLang="en-US" kern="0" dirty="0" smtClean="0">
                <a:uFill>
                  <a:solidFill>
                    <a:schemeClr val="tx1">
                      <a:lumMod val="50000"/>
                      <a:lumOff val="50000"/>
                    </a:schemeClr>
                  </a:solidFill>
                </a:uFill>
                <a:latin typeface="小塚ゴシック Pro R" pitchFamily="34" charset="-128"/>
                <a:ea typeface="小塚ゴシック Pro R" pitchFamily="34" charset="-128"/>
              </a:rPr>
              <a:t>の</a:t>
            </a:r>
            <a:r>
              <a:rPr lang="ja-JP" altLang="en-US" kern="0" dirty="0" smtClean="0">
                <a:uFill>
                  <a:solidFill>
                    <a:schemeClr val="tx1">
                      <a:lumMod val="50000"/>
                      <a:lumOff val="50000"/>
                    </a:schemeClr>
                  </a:solidFill>
                </a:uFill>
                <a:latin typeface="小塚ゴシック Pro R" pitchFamily="34" charset="-128"/>
                <a:ea typeface="小塚ゴシック Pro R" pitchFamily="34" charset="-128"/>
              </a:rPr>
              <a:t>方</a:t>
            </a:r>
            <a:r>
              <a:rPr lang="ja-JP" altLang="en-US" kern="0" dirty="0" smtClean="0">
                <a:uFill>
                  <a:solidFill>
                    <a:schemeClr val="tx1">
                      <a:lumMod val="50000"/>
                      <a:lumOff val="50000"/>
                    </a:schemeClr>
                  </a:solidFill>
                </a:uFill>
                <a:latin typeface="小塚ゴシック Pro R" pitchFamily="34" charset="-128"/>
                <a:ea typeface="小塚ゴシック Pro R" pitchFamily="34" charset="-128"/>
              </a:rPr>
              <a:t>が小さい</a:t>
            </a:r>
            <a:endParaRPr lang="en-US" altLang="ja-JP" kern="0" dirty="0" smtClean="0">
              <a:uFill>
                <a:solidFill>
                  <a:schemeClr val="tx1">
                    <a:lumMod val="50000"/>
                    <a:lumOff val="50000"/>
                  </a:schemeClr>
                </a:solidFill>
              </a:uFill>
              <a:latin typeface="小塚ゴシック Pro R" pitchFamily="34" charset="-128"/>
              <a:ea typeface="小塚ゴシック Pro R" pitchFamily="34" charset="-128"/>
            </a:endParaRP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lang="ja-JP" altLang="en-US" kern="0" dirty="0" smtClean="0">
                <a:uFill>
                  <a:solidFill>
                    <a:schemeClr val="tx1">
                      <a:lumMod val="50000"/>
                      <a:lumOff val="50000"/>
                    </a:schemeClr>
                  </a:solidFill>
                </a:uFill>
                <a:latin typeface="小塚ゴシック Pro R" pitchFamily="34" charset="-128"/>
                <a:ea typeface="小塚ゴシック Pro R" pitchFamily="34" charset="-128"/>
              </a:rPr>
              <a:t>調整の効果が出るには多少時間が必要</a:t>
            </a:r>
            <a:endParaRPr lang="en-US" altLang="ja-JP" kern="0" dirty="0" smtClean="0">
              <a:uFill>
                <a:solidFill>
                  <a:schemeClr val="tx1">
                    <a:lumMod val="50000"/>
                    <a:lumOff val="50000"/>
                  </a:schemeClr>
                </a:solidFill>
              </a:uFill>
              <a:latin typeface="小塚ゴシック Pro R" pitchFamily="34" charset="-128"/>
              <a:ea typeface="小塚ゴシック Pro R" pitchFamily="34"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b="1" dirty="0" smtClean="0">
                <a:latin typeface="小塚ゴシック Pro R" pitchFamily="34" charset="-128"/>
                <a:ea typeface="小塚ゴシック Pro R" pitchFamily="34" charset="-128"/>
              </a:rPr>
              <a:t>環状線</a:t>
            </a:r>
            <a:r>
              <a:rPr lang="ja-JP" altLang="en-US" sz="3600" b="1" dirty="0" smtClean="0">
                <a:latin typeface="小塚ゴシック Pro R" pitchFamily="34" charset="-128"/>
                <a:ea typeface="小塚ゴシック Pro R" pitchFamily="34" charset="-128"/>
              </a:rPr>
              <a:t>の</a:t>
            </a:r>
            <a:r>
              <a:rPr lang="en-US" altLang="ja-JP" sz="3600" b="1" dirty="0" smtClean="0">
                <a:latin typeface="小塚ゴシック Pro R" pitchFamily="34" charset="-128"/>
                <a:ea typeface="小塚ゴシック Pro R" pitchFamily="34" charset="-128"/>
              </a:rPr>
              <a:t>2</a:t>
            </a:r>
            <a:r>
              <a:rPr lang="ja-JP" altLang="en-US" sz="3600" b="1" dirty="0" smtClean="0">
                <a:latin typeface="小塚ゴシック Pro R" pitchFamily="34" charset="-128"/>
                <a:ea typeface="小塚ゴシック Pro R" pitchFamily="34" charset="-128"/>
              </a:rPr>
              <a:t>分間隔ダイヤ</a:t>
            </a:r>
            <a:endParaRPr kumimoji="1" lang="ja-JP" altLang="en-US" sz="3600" b="1" dirty="0">
              <a:latin typeface="小塚ゴシック Pro R" pitchFamily="34" charset="-128"/>
              <a:ea typeface="小塚ゴシック Pro R" pitchFamily="34" charset="-128"/>
            </a:endParaRPr>
          </a:p>
        </p:txBody>
      </p:sp>
      <p:sp>
        <p:nvSpPr>
          <p:cNvPr id="3" name="コンテンツ プレースホルダ 2"/>
          <p:cNvSpPr>
            <a:spLocks noGrp="1"/>
          </p:cNvSpPr>
          <p:nvPr>
            <p:ph idx="1"/>
          </p:nvPr>
        </p:nvSpPr>
        <p:spPr>
          <a:xfrm>
            <a:off x="179512" y="1124744"/>
            <a:ext cx="4536504" cy="2160240"/>
          </a:xfrm>
        </p:spPr>
        <p:txBody>
          <a:bodyPr/>
          <a:lstStyle/>
          <a:p>
            <a:pPr>
              <a:buNone/>
            </a:pPr>
            <a:r>
              <a:rPr lang="ja-JP" altLang="en-US" sz="2400" dirty="0" smtClean="0">
                <a:uFill>
                  <a:solidFill>
                    <a:schemeClr val="tx1">
                      <a:lumMod val="50000"/>
                      <a:lumOff val="50000"/>
                    </a:schemeClr>
                  </a:solidFill>
                </a:uFill>
                <a:latin typeface="小塚ゴシック Pro R" pitchFamily="34" charset="-128"/>
                <a:ea typeface="小塚ゴシック Pro R" pitchFamily="34" charset="-128"/>
              </a:rPr>
              <a:t>仮定</a:t>
            </a:r>
            <a:r>
              <a:rPr lang="en-US" altLang="ja-JP" sz="2400" dirty="0" smtClean="0">
                <a:uFill>
                  <a:solidFill>
                    <a:schemeClr val="tx1">
                      <a:lumMod val="50000"/>
                      <a:lumOff val="50000"/>
                    </a:schemeClr>
                  </a:solidFill>
                </a:uFill>
                <a:latin typeface="小塚ゴシック Pro R" pitchFamily="34" charset="-128"/>
                <a:ea typeface="小塚ゴシック Pro R" pitchFamily="34" charset="-128"/>
              </a:rPr>
              <a:t>:Ti</a:t>
            </a:r>
            <a:r>
              <a:rPr lang="ja-JP" altLang="en-US" sz="2400" dirty="0" smtClean="0">
                <a:uFill>
                  <a:solidFill>
                    <a:schemeClr val="tx1">
                      <a:lumMod val="50000"/>
                      <a:lumOff val="50000"/>
                    </a:schemeClr>
                  </a:solidFill>
                </a:uFill>
                <a:latin typeface="小塚ゴシック Pro R" pitchFamily="34" charset="-128"/>
                <a:ea typeface="小塚ゴシック Pro R" pitchFamily="34" charset="-128"/>
              </a:rPr>
              <a:t>列車が</a:t>
            </a:r>
            <a:r>
              <a:rPr lang="en-US" altLang="ja-JP" sz="2400" dirty="0" smtClean="0">
                <a:uFill>
                  <a:solidFill>
                    <a:schemeClr val="tx1">
                      <a:lumMod val="50000"/>
                      <a:lumOff val="50000"/>
                    </a:schemeClr>
                  </a:solidFill>
                </a:uFill>
                <a:latin typeface="小塚ゴシック Pro R" pitchFamily="34" charset="-128"/>
                <a:ea typeface="小塚ゴシック Pro R" pitchFamily="34" charset="-128"/>
              </a:rPr>
              <a:t>D=60</a:t>
            </a:r>
            <a:r>
              <a:rPr lang="ja-JP" altLang="en-US" sz="2400" dirty="0" smtClean="0">
                <a:uFill>
                  <a:solidFill>
                    <a:schemeClr val="tx1">
                      <a:lumMod val="50000"/>
                      <a:lumOff val="50000"/>
                    </a:schemeClr>
                  </a:solidFill>
                </a:uFill>
                <a:latin typeface="小塚ゴシック Pro R" pitchFamily="34" charset="-128"/>
                <a:ea typeface="小塚ゴシック Pro R" pitchFamily="34" charset="-128"/>
              </a:rPr>
              <a:t>秒遅れ</a:t>
            </a:r>
            <a:endParaRPr lang="en-US" altLang="ja-JP" sz="2400" dirty="0" smtClean="0">
              <a:uFill>
                <a:solidFill>
                  <a:schemeClr val="tx1">
                    <a:lumMod val="50000"/>
                    <a:lumOff val="50000"/>
                  </a:schemeClr>
                </a:solidFill>
              </a:uFill>
              <a:latin typeface="小塚ゴシック Pro R" pitchFamily="34" charset="-128"/>
              <a:ea typeface="小塚ゴシック Pro R" pitchFamily="34" charset="-128"/>
            </a:endParaRPr>
          </a:p>
          <a:p>
            <a:pPr>
              <a:buNone/>
            </a:pPr>
            <a:r>
              <a:rPr lang="ja-JP" altLang="en-US" sz="2400" dirty="0" smtClean="0">
                <a:uFill>
                  <a:solidFill>
                    <a:schemeClr val="tx1">
                      <a:lumMod val="50000"/>
                      <a:lumOff val="50000"/>
                    </a:schemeClr>
                  </a:solidFill>
                </a:uFill>
                <a:latin typeface="小塚ゴシック Pro R" pitchFamily="34" charset="-128"/>
                <a:ea typeface="小塚ゴシック Pro R" pitchFamily="34" charset="-128"/>
              </a:rPr>
              <a:t>目的</a:t>
            </a:r>
            <a:r>
              <a:rPr lang="en-US" altLang="ja-JP" sz="2400" dirty="0" smtClean="0">
                <a:uFill>
                  <a:solidFill>
                    <a:schemeClr val="tx1">
                      <a:lumMod val="50000"/>
                      <a:lumOff val="50000"/>
                    </a:schemeClr>
                  </a:solidFill>
                </a:uFill>
                <a:latin typeface="小塚ゴシック Pro R" pitchFamily="34" charset="-128"/>
                <a:ea typeface="小塚ゴシック Pro R" pitchFamily="34" charset="-128"/>
              </a:rPr>
              <a:t>:</a:t>
            </a:r>
            <a:r>
              <a:rPr lang="ja-JP" altLang="en-US" sz="2400" dirty="0" smtClean="0">
                <a:uFill>
                  <a:solidFill>
                    <a:schemeClr val="tx1">
                      <a:lumMod val="50000"/>
                      <a:lumOff val="50000"/>
                    </a:schemeClr>
                  </a:solidFill>
                </a:uFill>
                <a:latin typeface="小塚ゴシック Pro R" pitchFamily="34" charset="-128"/>
                <a:ea typeface="小塚ゴシック Pro R" pitchFamily="34" charset="-128"/>
              </a:rPr>
              <a:t>不満度のピーク値を最善に</a:t>
            </a:r>
            <a:endParaRPr lang="en-US" altLang="ja-JP" sz="2400" dirty="0" smtClean="0">
              <a:uFill>
                <a:solidFill>
                  <a:schemeClr val="tx1">
                    <a:lumMod val="50000"/>
                    <a:lumOff val="50000"/>
                  </a:schemeClr>
                </a:solidFill>
              </a:uFill>
              <a:latin typeface="小塚ゴシック Pro R" pitchFamily="34" charset="-128"/>
              <a:ea typeface="小塚ゴシック Pro R" pitchFamily="34" charset="-128"/>
            </a:endParaRPr>
          </a:p>
          <a:p>
            <a:pPr>
              <a:buNone/>
            </a:pPr>
            <a:r>
              <a:rPr lang="ja-JP" altLang="en-US" sz="2400" dirty="0" smtClean="0">
                <a:uFill>
                  <a:solidFill>
                    <a:schemeClr val="tx1">
                      <a:lumMod val="50000"/>
                      <a:lumOff val="50000"/>
                    </a:schemeClr>
                  </a:solidFill>
                </a:uFill>
                <a:latin typeface="小塚ゴシック Pro R" pitchFamily="34" charset="-128"/>
                <a:ea typeface="小塚ゴシック Pro R" pitchFamily="34" charset="-128"/>
              </a:rPr>
              <a:t>　↓</a:t>
            </a:r>
            <a:endParaRPr lang="en-US" altLang="ja-JP" sz="2400" dirty="0" smtClean="0">
              <a:uFill>
                <a:solidFill>
                  <a:schemeClr val="tx1">
                    <a:lumMod val="50000"/>
                    <a:lumOff val="50000"/>
                  </a:schemeClr>
                </a:solidFill>
              </a:uFill>
              <a:latin typeface="小塚ゴシック Pro R" pitchFamily="34" charset="-128"/>
              <a:ea typeface="小塚ゴシック Pro R" pitchFamily="34" charset="-128"/>
            </a:endParaRPr>
          </a:p>
          <a:p>
            <a:pPr>
              <a:buNone/>
            </a:pPr>
            <a:r>
              <a:rPr lang="ja-JP" altLang="en-US" sz="2400" b="1" dirty="0" smtClean="0">
                <a:uFill>
                  <a:solidFill>
                    <a:schemeClr val="tx1">
                      <a:lumMod val="50000"/>
                      <a:lumOff val="50000"/>
                    </a:schemeClr>
                  </a:solidFill>
                </a:uFill>
                <a:latin typeface="小塚ゴシック Pro R" pitchFamily="34" charset="-128"/>
                <a:ea typeface="小塚ゴシック Pro R" pitchFamily="34" charset="-128"/>
              </a:rPr>
              <a:t>答え</a:t>
            </a:r>
            <a:r>
              <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rPr>
              <a:t>:3</a:t>
            </a:r>
            <a:r>
              <a:rPr lang="ja-JP" altLang="en-US" sz="2400" b="1" dirty="0" smtClean="0">
                <a:uFill>
                  <a:solidFill>
                    <a:schemeClr val="tx1">
                      <a:lumMod val="50000"/>
                      <a:lumOff val="50000"/>
                    </a:schemeClr>
                  </a:solidFill>
                </a:uFill>
                <a:latin typeface="小塚ゴシック Pro R" pitchFamily="34" charset="-128"/>
                <a:ea typeface="小塚ゴシック Pro R" pitchFamily="34" charset="-128"/>
              </a:rPr>
              <a:t>台の列車を時間調整</a:t>
            </a:r>
            <a:endPar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endParaRPr>
          </a:p>
          <a:p>
            <a:pPr>
              <a:buNone/>
            </a:pPr>
            <a:r>
              <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rPr>
              <a:t>T</a:t>
            </a:r>
            <a:r>
              <a:rPr lang="en-US" altLang="ja-JP" sz="2000" b="1" dirty="0" smtClean="0">
                <a:uFill>
                  <a:solidFill>
                    <a:schemeClr val="tx1">
                      <a:lumMod val="50000"/>
                      <a:lumOff val="50000"/>
                    </a:schemeClr>
                  </a:solidFill>
                </a:uFill>
                <a:latin typeface="小塚ゴシック Pro R" pitchFamily="34" charset="-128"/>
                <a:ea typeface="小塚ゴシック Pro R" pitchFamily="34" charset="-128"/>
              </a:rPr>
              <a:t>i-1</a:t>
            </a:r>
            <a:r>
              <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rPr>
              <a:t>=0.8D, </a:t>
            </a:r>
            <a:r>
              <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rPr>
              <a:t>T</a:t>
            </a:r>
            <a:r>
              <a:rPr lang="en-US" altLang="ja-JP" sz="2000" b="1" dirty="0" smtClean="0">
                <a:uFill>
                  <a:solidFill>
                    <a:schemeClr val="tx1">
                      <a:lumMod val="50000"/>
                      <a:lumOff val="50000"/>
                    </a:schemeClr>
                  </a:solidFill>
                </a:uFill>
                <a:latin typeface="小塚ゴシック Pro R" pitchFamily="34" charset="-128"/>
                <a:ea typeface="小塚ゴシック Pro R" pitchFamily="34" charset="-128"/>
              </a:rPr>
              <a:t>i-2</a:t>
            </a:r>
            <a:r>
              <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rPr>
              <a:t>=0.4D</a:t>
            </a:r>
            <a:r>
              <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rPr>
              <a:t>, </a:t>
            </a:r>
            <a:r>
              <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rPr>
              <a:t>T</a:t>
            </a:r>
            <a:r>
              <a:rPr lang="en-US" altLang="ja-JP" sz="2000" b="1" dirty="0" smtClean="0">
                <a:uFill>
                  <a:solidFill>
                    <a:schemeClr val="tx1">
                      <a:lumMod val="50000"/>
                      <a:lumOff val="50000"/>
                    </a:schemeClr>
                  </a:solidFill>
                </a:uFill>
                <a:latin typeface="小塚ゴシック Pro R" pitchFamily="34" charset="-128"/>
                <a:ea typeface="小塚ゴシック Pro R" pitchFamily="34" charset="-128"/>
              </a:rPr>
              <a:t>i-3</a:t>
            </a:r>
            <a:r>
              <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rPr>
              <a:t>=0.1D</a:t>
            </a:r>
            <a:endParaRPr lang="en-US" altLang="ja-JP" sz="2400" b="1" dirty="0" smtClean="0">
              <a:uFill>
                <a:solidFill>
                  <a:schemeClr val="tx1">
                    <a:lumMod val="50000"/>
                    <a:lumOff val="50000"/>
                  </a:schemeClr>
                </a:solidFill>
              </a:uFill>
              <a:latin typeface="小塚ゴシック Pro R" pitchFamily="34" charset="-128"/>
              <a:ea typeface="小塚ゴシック Pro R" pitchFamily="34" charset="-128"/>
            </a:endParaRPr>
          </a:p>
        </p:txBody>
      </p:sp>
      <p:pic>
        <p:nvPicPr>
          <p:cNvPr id="8193" name="Picture 1" descr="C:\Users\Takuro-Ueda\Dropbox\大学関連\卒業研究\卒論\image\tyouseinasi.bmp"/>
          <p:cNvPicPr>
            <a:picLocks noChangeArrowheads="1"/>
          </p:cNvPicPr>
          <p:nvPr/>
        </p:nvPicPr>
        <p:blipFill>
          <a:blip r:embed="rId2" cstate="print"/>
          <a:stretch>
            <a:fillRect/>
          </a:stretch>
        </p:blipFill>
        <p:spPr bwMode="auto">
          <a:xfrm>
            <a:off x="4860032" y="1267200"/>
            <a:ext cx="4114800" cy="2487600"/>
          </a:xfrm>
          <a:prstGeom prst="rect">
            <a:avLst/>
          </a:prstGeom>
          <a:noFill/>
        </p:spPr>
      </p:pic>
      <p:pic>
        <p:nvPicPr>
          <p:cNvPr id="8194" name="Picture 2" descr="C:\Users\Takuro-Ueda\Dropbox\大学関連\卒業研究\卒論\image\hou_2kan_D60_3dai_852.bmp"/>
          <p:cNvPicPr>
            <a:picLocks noChangeArrowheads="1"/>
          </p:cNvPicPr>
          <p:nvPr/>
        </p:nvPicPr>
        <p:blipFill>
          <a:blip r:embed="rId3" cstate="print"/>
          <a:stretch>
            <a:fillRect/>
          </a:stretch>
        </p:blipFill>
        <p:spPr bwMode="auto">
          <a:xfrm>
            <a:off x="4860031" y="4006800"/>
            <a:ext cx="4114800" cy="2487600"/>
          </a:xfrm>
          <a:prstGeom prst="rect">
            <a:avLst/>
          </a:prstGeom>
          <a:noFill/>
        </p:spPr>
      </p:pic>
      <p:pic>
        <p:nvPicPr>
          <p:cNvPr id="8195" name="Picture 3" descr="C:\Users\Takuro-Ueda\Dropbox\大学関連\卒業研究\卒論\image\hou_2kan_D60_human.bmp"/>
          <p:cNvPicPr>
            <a:picLocks noChangeArrowheads="1"/>
          </p:cNvPicPr>
          <p:nvPr/>
        </p:nvPicPr>
        <p:blipFill>
          <a:blip r:embed="rId4" cstate="print"/>
          <a:stretch>
            <a:fillRect/>
          </a:stretch>
        </p:blipFill>
        <p:spPr bwMode="auto">
          <a:xfrm>
            <a:off x="108000" y="3430800"/>
            <a:ext cx="4680520" cy="2239200"/>
          </a:xfrm>
          <a:prstGeom prst="rect">
            <a:avLst/>
          </a:prstGeom>
          <a:noFill/>
        </p:spPr>
      </p:pic>
      <p:sp>
        <p:nvSpPr>
          <p:cNvPr id="9" name="コンテンツ プレースホルダ 2"/>
          <p:cNvSpPr txBox="1">
            <a:spLocks/>
          </p:cNvSpPr>
          <p:nvPr/>
        </p:nvSpPr>
        <p:spPr bwMode="auto">
          <a:xfrm>
            <a:off x="179512" y="5733256"/>
            <a:ext cx="4608512" cy="9361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r>
              <a:rPr lang="en-US" altLang="ja-JP" kern="0" dirty="0" smtClean="0">
                <a:uFill>
                  <a:solidFill>
                    <a:schemeClr val="tx1">
                      <a:lumMod val="50000"/>
                      <a:lumOff val="50000"/>
                    </a:schemeClr>
                  </a:solidFill>
                </a:uFill>
                <a:latin typeface="小塚ゴシック Pro R" pitchFamily="34" charset="-128"/>
                <a:ea typeface="小塚ゴシック Pro R" pitchFamily="34" charset="-128"/>
              </a:rPr>
              <a:t>(</a:t>
            </a:r>
            <a:r>
              <a:rPr lang="ja-JP" altLang="en-US" kern="0" dirty="0" smtClean="0">
                <a:uFill>
                  <a:solidFill>
                    <a:schemeClr val="tx1">
                      <a:lumMod val="50000"/>
                      <a:lumOff val="50000"/>
                    </a:schemeClr>
                  </a:solidFill>
                </a:uFill>
                <a:latin typeface="小塚ゴシック Pro R" pitchFamily="34" charset="-128"/>
                <a:ea typeface="小塚ゴシック Pro R" pitchFamily="34" charset="-128"/>
              </a:rPr>
              <a:t>注</a:t>
            </a:r>
            <a:r>
              <a:rPr lang="en-US" altLang="ja-JP" kern="0" dirty="0" smtClean="0">
                <a:uFill>
                  <a:solidFill>
                    <a:schemeClr val="tx1">
                      <a:lumMod val="50000"/>
                      <a:lumOff val="50000"/>
                    </a:schemeClr>
                  </a:solidFill>
                </a:uFill>
                <a:latin typeface="小塚ゴシック Pro R" pitchFamily="34" charset="-128"/>
                <a:ea typeface="小塚ゴシック Pro R" pitchFamily="34" charset="-128"/>
              </a:rPr>
              <a:t>)</a:t>
            </a:r>
            <a:r>
              <a:rPr lang="ja-JP" altLang="en-US" kern="0" dirty="0" smtClean="0">
                <a:uFill>
                  <a:solidFill>
                    <a:schemeClr val="tx1">
                      <a:lumMod val="50000"/>
                      <a:lumOff val="50000"/>
                    </a:schemeClr>
                  </a:solidFill>
                </a:uFill>
                <a:latin typeface="小塚ゴシック Pro R" pitchFamily="34" charset="-128"/>
                <a:ea typeface="小塚ゴシック Pro R" pitchFamily="34" charset="-128"/>
              </a:rPr>
              <a:t>グラフの縦軸は対数表示</a:t>
            </a:r>
            <a:endParaRPr lang="en-US" altLang="ja-JP" kern="0" dirty="0" smtClean="0">
              <a:uFill>
                <a:solidFill>
                  <a:schemeClr val="tx1">
                    <a:lumMod val="50000"/>
                    <a:lumOff val="50000"/>
                  </a:schemeClr>
                </a:solidFill>
              </a:uFill>
              <a:latin typeface="小塚ゴシック Pro R" pitchFamily="34" charset="-128"/>
              <a:ea typeface="小塚ゴシック Pro R" pitchFamily="34" charset="-128"/>
            </a:endParaRPr>
          </a:p>
          <a:p>
            <a:pPr marL="342900" marR="0" lvl="0" indent="-342900" defTabSz="914400" rtl="0" eaLnBrk="1" fontAlgn="base" latinLnBrk="0" hangingPunct="1">
              <a:lnSpc>
                <a:spcPct val="100000"/>
              </a:lnSpc>
              <a:spcBef>
                <a:spcPct val="20000"/>
              </a:spcBef>
              <a:spcAft>
                <a:spcPct val="0"/>
              </a:spcAft>
              <a:buClrTx/>
              <a:buSzTx/>
              <a:buFont typeface="Arial" pitchFamily="34" charset="0"/>
              <a:buChar char="•"/>
              <a:tabLst/>
              <a:defRPr/>
            </a:pPr>
            <a:r>
              <a:rPr kumimoji="1" lang="ja-JP" altLang="en-US" b="0" i="0" u="none" strike="noStrike" kern="0" cap="none" spc="0" normalizeH="0" baseline="0" noProof="0" dirty="0" smtClean="0">
                <a:ln>
                  <a:noFill/>
                </a:ln>
                <a:solidFill>
                  <a:schemeClr val="tx1"/>
                </a:solidFill>
                <a:effectLst/>
                <a:uLnTx/>
                <a:uFill>
                  <a:solidFill>
                    <a:schemeClr val="tx1">
                      <a:lumMod val="50000"/>
                      <a:lumOff val="50000"/>
                    </a:schemeClr>
                  </a:solidFill>
                </a:uFill>
                <a:latin typeface="小塚ゴシック Pro R" pitchFamily="34" charset="-128"/>
                <a:ea typeface="小塚ゴシック Pro R" pitchFamily="34" charset="-128"/>
                <a:cs typeface="+mn-cs"/>
              </a:rPr>
              <a:t>時間調整の効果が非常に大きい</a:t>
            </a:r>
            <a:endParaRPr kumimoji="1" lang="en-US" altLang="ja-JP" b="0" i="0" u="none" strike="noStrike" kern="0" cap="none" spc="0" normalizeH="0" baseline="0" noProof="0" dirty="0" smtClean="0">
              <a:ln>
                <a:noFill/>
              </a:ln>
              <a:solidFill>
                <a:schemeClr val="tx1"/>
              </a:solidFill>
              <a:effectLst/>
              <a:uLnTx/>
              <a:uFill>
                <a:solidFill>
                  <a:schemeClr val="tx1">
                    <a:lumMod val="50000"/>
                    <a:lumOff val="50000"/>
                  </a:schemeClr>
                </a:solidFill>
              </a:uFill>
              <a:latin typeface="小塚ゴシック Pro R" pitchFamily="34" charset="-128"/>
              <a:ea typeface="小塚ゴシック Pro R" pitchFamily="34" charset="-128"/>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1" lang="en-US" altLang="ja-JP" b="0" i="0" u="none" strike="noStrike" kern="0" cap="none" spc="0" normalizeH="0" baseline="0" noProof="0" dirty="0" smtClean="0">
                <a:ln>
                  <a:noFill/>
                </a:ln>
                <a:solidFill>
                  <a:schemeClr val="tx1"/>
                </a:solidFill>
                <a:effectLst/>
                <a:uLnTx/>
                <a:uFill>
                  <a:solidFill>
                    <a:schemeClr val="tx1">
                      <a:lumMod val="50000"/>
                      <a:lumOff val="50000"/>
                    </a:schemeClr>
                  </a:solidFill>
                </a:uFill>
                <a:latin typeface="小塚ゴシック Pro R" pitchFamily="34" charset="-128"/>
                <a:ea typeface="小塚ゴシック Pro R" pitchFamily="34" charset="-128"/>
                <a:cs typeface="+mn-cs"/>
              </a:rPr>
              <a:t>4</a:t>
            </a:r>
            <a:r>
              <a:rPr lang="ja-JP" altLang="en-US" kern="0" dirty="0" smtClean="0">
                <a:uFill>
                  <a:solidFill>
                    <a:schemeClr val="tx1">
                      <a:lumMod val="50000"/>
                      <a:lumOff val="50000"/>
                    </a:schemeClr>
                  </a:solidFill>
                </a:uFill>
                <a:latin typeface="小塚ゴシック Pro R" pitchFamily="34" charset="-128"/>
                <a:ea typeface="小塚ゴシック Pro R" pitchFamily="34" charset="-128"/>
              </a:rPr>
              <a:t>台以上の調整で更に改善が期待できる</a:t>
            </a:r>
            <a:endParaRPr lang="en-US" altLang="ja-JP" kern="0" dirty="0" smtClean="0">
              <a:uFill>
                <a:solidFill>
                  <a:schemeClr val="tx1">
                    <a:lumMod val="50000"/>
                    <a:lumOff val="50000"/>
                  </a:schemeClr>
                </a:solidFill>
              </a:uFill>
              <a:latin typeface="小塚ゴシック Pro R" pitchFamily="34" charset="-128"/>
              <a:ea typeface="小塚ゴシック Pro R"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cool15">
  <a:themeElements>
    <a:clrScheme name="s-cool1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cool15">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cool1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cool15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cool15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cool15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cool15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cool15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cool15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cool15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cool15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cool15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cool15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cool15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1103</TotalTime>
  <Words>414</Words>
  <Application>Microsoft Office PowerPoint</Application>
  <PresentationFormat>画面に合わせる (4:3)</PresentationFormat>
  <Paragraphs>86</Paragraphs>
  <Slides>11</Slides>
  <Notes>0</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s-cool15</vt:lpstr>
      <vt:lpstr>鉄道ダイヤの乱れによる影響の最小化 ～利用者不満度関数の提案～</vt:lpstr>
      <vt:lpstr>研究の目的と手法</vt:lpstr>
      <vt:lpstr>モデルとなる路線</vt:lpstr>
      <vt:lpstr>寺田寅彦の市電モデル</vt:lpstr>
      <vt:lpstr>利用不満度関数の定義</vt:lpstr>
      <vt:lpstr>ダイヤ乱れを抑える手法</vt:lpstr>
      <vt:lpstr>放射線の2分間隔ダイヤ</vt:lpstr>
      <vt:lpstr>放射線の4分間隔ダイヤ</vt:lpstr>
      <vt:lpstr>環状線の2分間隔ダイヤ</vt:lpstr>
      <vt:lpstr>環状線の4分間隔ダイヤ</vt:lpstr>
      <vt:lpstr>まとめと今後の課題</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Takuro-Ueda</dc:creator>
  <cp:lastModifiedBy>Takuro-Ueda</cp:lastModifiedBy>
  <cp:revision>147</cp:revision>
  <dcterms:created xsi:type="dcterms:W3CDTF">2012-10-15T07:20:05Z</dcterms:created>
  <dcterms:modified xsi:type="dcterms:W3CDTF">2013-02-04T17:05:32Z</dcterms:modified>
</cp:coreProperties>
</file>